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notesMasterIdLst>
    <p:notesMasterId r:id="rId28"/>
  </p:notesMasterIdLst>
  <p:sldIdLst>
    <p:sldId id="392" r:id="rId2"/>
    <p:sldId id="256" r:id="rId3"/>
    <p:sldId id="388" r:id="rId4"/>
    <p:sldId id="394" r:id="rId5"/>
    <p:sldId id="395" r:id="rId6"/>
    <p:sldId id="397" r:id="rId7"/>
    <p:sldId id="398" r:id="rId8"/>
    <p:sldId id="399" r:id="rId9"/>
    <p:sldId id="400" r:id="rId10"/>
    <p:sldId id="401" r:id="rId11"/>
    <p:sldId id="402" r:id="rId12"/>
    <p:sldId id="390" r:id="rId13"/>
    <p:sldId id="391" r:id="rId14"/>
    <p:sldId id="403" r:id="rId15"/>
    <p:sldId id="404" r:id="rId16"/>
    <p:sldId id="405" r:id="rId17"/>
    <p:sldId id="407" r:id="rId18"/>
    <p:sldId id="408" r:id="rId19"/>
    <p:sldId id="409" r:id="rId20"/>
    <p:sldId id="410" r:id="rId21"/>
    <p:sldId id="411" r:id="rId22"/>
    <p:sldId id="412" r:id="rId23"/>
    <p:sldId id="413" r:id="rId24"/>
    <p:sldId id="415" r:id="rId25"/>
    <p:sldId id="416" r:id="rId26"/>
    <p:sldId id="385" r:id="rId27"/>
  </p:sldIdLst>
  <p:sldSz cx="9144000" cy="6858000" type="screen4x3"/>
  <p:notesSz cx="6858000" cy="9144000"/>
  <p:defaultTextStyle>
    <a:defPPr>
      <a:defRPr lang="zh-TW"/>
    </a:defPPr>
    <a:lvl1pPr algn="l" rtl="0" fontAlgn="base">
      <a:spcBef>
        <a:spcPct val="0"/>
      </a:spcBef>
      <a:spcAft>
        <a:spcPct val="0"/>
      </a:spcAft>
      <a:defRPr kumimoji="1" kern="1200">
        <a:solidFill>
          <a:schemeClr val="tx1"/>
        </a:solidFill>
        <a:latin typeface="Arial" charset="0"/>
        <a:ea typeface="新細明體" charset="-120"/>
        <a:cs typeface="+mn-cs"/>
      </a:defRPr>
    </a:lvl1pPr>
    <a:lvl2pPr marL="457200" algn="l" rtl="0" fontAlgn="base">
      <a:spcBef>
        <a:spcPct val="0"/>
      </a:spcBef>
      <a:spcAft>
        <a:spcPct val="0"/>
      </a:spcAft>
      <a:defRPr kumimoji="1" kern="1200">
        <a:solidFill>
          <a:schemeClr val="tx1"/>
        </a:solidFill>
        <a:latin typeface="Arial" charset="0"/>
        <a:ea typeface="新細明體" charset="-120"/>
        <a:cs typeface="+mn-cs"/>
      </a:defRPr>
    </a:lvl2pPr>
    <a:lvl3pPr marL="914400" algn="l" rtl="0" fontAlgn="base">
      <a:spcBef>
        <a:spcPct val="0"/>
      </a:spcBef>
      <a:spcAft>
        <a:spcPct val="0"/>
      </a:spcAft>
      <a:defRPr kumimoji="1" kern="1200">
        <a:solidFill>
          <a:schemeClr val="tx1"/>
        </a:solidFill>
        <a:latin typeface="Arial" charset="0"/>
        <a:ea typeface="新細明體" charset="-120"/>
        <a:cs typeface="+mn-cs"/>
      </a:defRPr>
    </a:lvl3pPr>
    <a:lvl4pPr marL="1371600" algn="l" rtl="0" fontAlgn="base">
      <a:spcBef>
        <a:spcPct val="0"/>
      </a:spcBef>
      <a:spcAft>
        <a:spcPct val="0"/>
      </a:spcAft>
      <a:defRPr kumimoji="1" kern="1200">
        <a:solidFill>
          <a:schemeClr val="tx1"/>
        </a:solidFill>
        <a:latin typeface="Arial" charset="0"/>
        <a:ea typeface="新細明體" charset="-120"/>
        <a:cs typeface="+mn-cs"/>
      </a:defRPr>
    </a:lvl4pPr>
    <a:lvl5pPr marL="1828800" algn="l" rtl="0" fontAlgn="base">
      <a:spcBef>
        <a:spcPct val="0"/>
      </a:spcBef>
      <a:spcAft>
        <a:spcPct val="0"/>
      </a:spcAft>
      <a:defRPr kumimoji="1" kern="1200">
        <a:solidFill>
          <a:schemeClr val="tx1"/>
        </a:solidFill>
        <a:latin typeface="Arial" charset="0"/>
        <a:ea typeface="新細明體" charset="-120"/>
        <a:cs typeface="+mn-cs"/>
      </a:defRPr>
    </a:lvl5pPr>
    <a:lvl6pPr marL="2286000" algn="l" defTabSz="914400" rtl="0" eaLnBrk="1" latinLnBrk="0" hangingPunct="1">
      <a:defRPr kumimoji="1" kern="1200">
        <a:solidFill>
          <a:schemeClr val="tx1"/>
        </a:solidFill>
        <a:latin typeface="Arial" charset="0"/>
        <a:ea typeface="新細明體" charset="-120"/>
        <a:cs typeface="+mn-cs"/>
      </a:defRPr>
    </a:lvl6pPr>
    <a:lvl7pPr marL="2743200" algn="l" defTabSz="914400" rtl="0" eaLnBrk="1" latinLnBrk="0" hangingPunct="1">
      <a:defRPr kumimoji="1" kern="1200">
        <a:solidFill>
          <a:schemeClr val="tx1"/>
        </a:solidFill>
        <a:latin typeface="Arial" charset="0"/>
        <a:ea typeface="新細明體" charset="-120"/>
        <a:cs typeface="+mn-cs"/>
      </a:defRPr>
    </a:lvl7pPr>
    <a:lvl8pPr marL="3200400" algn="l" defTabSz="914400" rtl="0" eaLnBrk="1" latinLnBrk="0" hangingPunct="1">
      <a:defRPr kumimoji="1" kern="1200">
        <a:solidFill>
          <a:schemeClr val="tx1"/>
        </a:solidFill>
        <a:latin typeface="Arial" charset="0"/>
        <a:ea typeface="新細明體" charset="-120"/>
        <a:cs typeface="+mn-cs"/>
      </a:defRPr>
    </a:lvl8pPr>
    <a:lvl9pPr marL="3657600" algn="l" defTabSz="914400" rtl="0" eaLnBrk="1" latinLnBrk="0" hangingPunct="1">
      <a:defRPr kumimoji="1" kern="1200">
        <a:solidFill>
          <a:schemeClr val="tx1"/>
        </a:solidFill>
        <a:latin typeface="Arial" charset="0"/>
        <a:ea typeface="新細明體" charset="-120"/>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CC99FF"/>
    <a:srgbClr val="660066"/>
    <a:srgbClr val="FFCCCC"/>
    <a:srgbClr val="FFCCFF"/>
    <a:srgbClr val="FF99CC"/>
    <a:srgbClr val="000000"/>
    <a:srgbClr val="33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617" autoAdjust="0"/>
    <p:restoredTop sz="94614" autoAdjust="0"/>
  </p:normalViewPr>
  <p:slideViewPr>
    <p:cSldViewPr>
      <p:cViewPr varScale="1">
        <p:scale>
          <a:sx n="120" d="100"/>
          <a:sy n="120" d="100"/>
        </p:scale>
        <p:origin x="1168"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A29D89-C676-0442-8B49-FEBC0C91B1ED}" type="datetimeFigureOut">
              <a:rPr kumimoji="1" lang="zh-TW" altLang="en-US" smtClean="0"/>
              <a:t>2018/6/20</a:t>
            </a:fld>
            <a:endParaRPr kumimoji="1" lang="zh-TW" altLang="en-US"/>
          </a:p>
        </p:txBody>
      </p:sp>
      <p:sp>
        <p:nvSpPr>
          <p:cNvPr id="4" name="投影片影像版面配置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6C1C01-0C10-F84A-AADA-24760321DA3E}" type="slidenum">
              <a:rPr kumimoji="1" lang="zh-TW" altLang="en-US" smtClean="0"/>
              <a:t>‹#›</a:t>
            </a:fld>
            <a:endParaRPr kumimoji="1" lang="zh-TW" altLang="en-US"/>
          </a:p>
        </p:txBody>
      </p:sp>
    </p:spTree>
    <p:extLst>
      <p:ext uri="{BB962C8B-B14F-4D97-AF65-F5344CB8AC3E}">
        <p14:creationId xmlns:p14="http://schemas.microsoft.com/office/powerpoint/2010/main" val="1789863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 Id="rId3" Type="http://schemas.openxmlformats.org/officeDocument/2006/relationships/image" Target="../media/image4.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secHead" preserve="1">
  <p:cSld name="區段標題">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4" name="直線接點 6"/>
          <p:cNvSpPr>
            <a:spLocks noChangeShapeType="1"/>
          </p:cNvSpPr>
          <p:nvPr/>
        </p:nvSpPr>
        <p:spPr bwMode="auto">
          <a:xfrm>
            <a:off x="514350" y="3444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6" name="文字版面配置區 5"/>
          <p:cNvSpPr>
            <a:spLocks noGrp="1"/>
          </p:cNvSpPr>
          <p:nvPr>
            <p:ph type="body" idx="1"/>
          </p:nvPr>
        </p:nvSpPr>
        <p:spPr>
          <a:xfrm>
            <a:off x="381000" y="1676400"/>
            <a:ext cx="84582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zh-TW" altLang="en-US" smtClean="0"/>
              <a:t>按一下以編輯母片文字樣式</a:t>
            </a:r>
          </a:p>
        </p:txBody>
      </p:sp>
      <p:sp>
        <p:nvSpPr>
          <p:cNvPr id="8" name="標題 7"/>
          <p:cNvSpPr>
            <a:spLocks noGrp="1"/>
          </p:cNvSpPr>
          <p:nvPr>
            <p:ph type="title"/>
          </p:nvPr>
        </p:nvSpPr>
        <p:spPr>
          <a:xfrm>
            <a:off x="180475" y="2947085"/>
            <a:ext cx="8686800" cy="1184825"/>
          </a:xfrm>
        </p:spPr>
        <p:txBody>
          <a:bodyPr rtlCol="0" anchor="t"/>
          <a:lstStyle>
            <a:lvl1pPr algn="r">
              <a:defRPr/>
            </a:lvl1pPr>
          </a:lstStyle>
          <a:p>
            <a:r>
              <a:rPr lang="zh-TW" altLang="en-US" smtClean="0"/>
              <a:t>按一下以編輯母片標題樣式</a:t>
            </a:r>
            <a:endParaRPr lang="en-US"/>
          </a:p>
        </p:txBody>
      </p:sp>
      <p:sp>
        <p:nvSpPr>
          <p:cNvPr id="5" name="日期版面配置區 18"/>
          <p:cNvSpPr>
            <a:spLocks noGrp="1"/>
          </p:cNvSpPr>
          <p:nvPr>
            <p:ph type="dt" sz="half" idx="10"/>
          </p:nvPr>
        </p:nvSpPr>
        <p:spPr/>
        <p:txBody>
          <a:bodyPr/>
          <a:lstStyle>
            <a:lvl1pPr>
              <a:defRPr/>
            </a:lvl1pPr>
          </a:lstStyle>
          <a:p>
            <a:pPr>
              <a:defRPr/>
            </a:pPr>
            <a:endParaRPr lang="en-US" altLang="zh-TW"/>
          </a:p>
        </p:txBody>
      </p:sp>
      <p:sp>
        <p:nvSpPr>
          <p:cNvPr id="7" name="頁尾版面配置區 10"/>
          <p:cNvSpPr>
            <a:spLocks noGrp="1"/>
          </p:cNvSpPr>
          <p:nvPr>
            <p:ph type="ftr" sz="quarter" idx="11"/>
          </p:nvPr>
        </p:nvSpPr>
        <p:spPr/>
        <p:txBody>
          <a:bodyPr/>
          <a:lstStyle>
            <a:lvl1pPr>
              <a:defRPr/>
            </a:lvl1pPr>
          </a:lstStyle>
          <a:p>
            <a:pPr>
              <a:defRPr/>
            </a:pPr>
            <a:endParaRPr lang="en-US" altLang="zh-TW"/>
          </a:p>
        </p:txBody>
      </p:sp>
      <p:sp>
        <p:nvSpPr>
          <p:cNvPr id="9" name="投影片編號版面配置區 15"/>
          <p:cNvSpPr>
            <a:spLocks noGrp="1"/>
          </p:cNvSpPr>
          <p:nvPr>
            <p:ph type="sldNum" sz="quarter" idx="12"/>
          </p:nvPr>
        </p:nvSpPr>
        <p:spPr/>
        <p:txBody>
          <a:bodyPr/>
          <a:lstStyle>
            <a:lvl1pPr>
              <a:defRPr/>
            </a:lvl1pPr>
          </a:lstStyle>
          <a:p>
            <a:pPr>
              <a:defRPr/>
            </a:pPr>
            <a:fld id="{7B00A19E-85B0-4FFF-ABA0-4FEA13DB989A}" type="slidenum">
              <a:rPr lang="en-US" altLang="zh-TW"/>
              <a:pPr>
                <a:defRPr/>
              </a:pPr>
              <a:t>‹#›</a:t>
            </a:fld>
            <a:endParaRPr lang="en-US" altLang="zh-TW"/>
          </a:p>
        </p:txBody>
      </p:sp>
    </p:spTree>
    <p:extLst>
      <p:ext uri="{BB962C8B-B14F-4D97-AF65-F5344CB8AC3E}">
        <p14:creationId xmlns:p14="http://schemas.microsoft.com/office/powerpoint/2010/main" val="3769337073"/>
      </p:ext>
    </p:extLst>
  </p:cSld>
  <p:clrMapOvr>
    <a:overrideClrMapping bg1="dk1" tx1="lt1" bg2="dk2" tx2="lt2" accent1="accent1" accent2="accent2" accent3="accent3" accent4="accent4" accent5="accent5" accent6="accent6" hlink="hlink" folHlink="folHlink"/>
  </p:clrMapOvr>
  <p:transition spd="slow">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標題及直排文字">
    <p:spTree>
      <p:nvGrpSpPr>
        <p:cNvPr id="1" name=""/>
        <p:cNvGrpSpPr/>
        <p:nvPr/>
      </p:nvGrpSpPr>
      <p:grpSpPr>
        <a:xfrm>
          <a:off x="0" y="0"/>
          <a:ext cx="0" cy="0"/>
          <a:chOff x="0" y="0"/>
          <a:chExt cx="0" cy="0"/>
        </a:xfrm>
      </p:grpSpPr>
      <p:pic>
        <p:nvPicPr>
          <p:cNvPr id="7" name="圖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 name="標題 1"/>
          <p:cNvSpPr>
            <a:spLocks noGrp="1"/>
          </p:cNvSpPr>
          <p:nvPr>
            <p:ph type="title"/>
          </p:nvPr>
        </p:nvSpPr>
        <p:spPr/>
        <p:txBody>
          <a:bodyPr/>
          <a:lstStyle/>
          <a:p>
            <a:r>
              <a:rPr lang="zh-TW" altLang="en-US" smtClean="0"/>
              <a:t>按一下以編輯母片標題樣式</a:t>
            </a:r>
            <a:endParaRPr 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日期版面配置區 10"/>
          <p:cNvSpPr>
            <a:spLocks noGrp="1"/>
          </p:cNvSpPr>
          <p:nvPr>
            <p:ph type="dt" sz="half" idx="10"/>
          </p:nvPr>
        </p:nvSpPr>
        <p:spPr/>
        <p:txBody>
          <a:bodyPr/>
          <a:lstStyle>
            <a:lvl1pPr>
              <a:defRPr/>
            </a:lvl1pPr>
          </a:lstStyle>
          <a:p>
            <a:pPr>
              <a:defRPr/>
            </a:pPr>
            <a:endParaRPr lang="en-US" altLang="zh-TW"/>
          </a:p>
        </p:txBody>
      </p:sp>
      <p:sp>
        <p:nvSpPr>
          <p:cNvPr id="5" name="頁尾版面配置區 27"/>
          <p:cNvSpPr>
            <a:spLocks noGrp="1"/>
          </p:cNvSpPr>
          <p:nvPr>
            <p:ph type="ftr" sz="quarter" idx="11"/>
          </p:nvPr>
        </p:nvSpPr>
        <p:spPr/>
        <p:txBody>
          <a:bodyPr/>
          <a:lstStyle>
            <a:lvl1pPr>
              <a:defRPr/>
            </a:lvl1pPr>
          </a:lstStyle>
          <a:p>
            <a:pPr>
              <a:defRPr/>
            </a:pPr>
            <a:endParaRPr lang="en-US" altLang="zh-TW"/>
          </a:p>
        </p:txBody>
      </p:sp>
      <p:sp>
        <p:nvSpPr>
          <p:cNvPr id="6" name="投影片編號版面配置區 4"/>
          <p:cNvSpPr>
            <a:spLocks noGrp="1"/>
          </p:cNvSpPr>
          <p:nvPr>
            <p:ph type="sldNum" sz="quarter" idx="12"/>
          </p:nvPr>
        </p:nvSpPr>
        <p:spPr/>
        <p:txBody>
          <a:bodyPr/>
          <a:lstStyle>
            <a:lvl1pPr>
              <a:defRPr/>
            </a:lvl1pPr>
          </a:lstStyle>
          <a:p>
            <a:pPr>
              <a:defRPr/>
            </a:pPr>
            <a:fld id="{3F48771B-EBA6-407F-A650-7871BEA94D3C}" type="slidenum">
              <a:rPr lang="en-US" altLang="zh-TW"/>
              <a:pPr>
                <a:defRPr/>
              </a:pPr>
              <a:t>‹#›</a:t>
            </a:fld>
            <a:endParaRPr lang="en-US" altLang="zh-TW"/>
          </a:p>
        </p:txBody>
      </p:sp>
    </p:spTree>
    <p:extLst>
      <p:ext uri="{BB962C8B-B14F-4D97-AF65-F5344CB8AC3E}">
        <p14:creationId xmlns:p14="http://schemas.microsoft.com/office/powerpoint/2010/main" val="1610577649"/>
      </p:ext>
    </p:extLst>
  </p:cSld>
  <p:clrMapOvr>
    <a:masterClrMapping/>
  </p:clrMapOvr>
  <p:transition spd="slow">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pic>
        <p:nvPicPr>
          <p:cNvPr id="7" name="圖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 name="直排標題 1"/>
          <p:cNvSpPr>
            <a:spLocks noGrp="1"/>
          </p:cNvSpPr>
          <p:nvPr>
            <p:ph type="title" orient="vert"/>
          </p:nvPr>
        </p:nvSpPr>
        <p:spPr>
          <a:xfrm>
            <a:off x="6858000" y="549276"/>
            <a:ext cx="1828800" cy="5851525"/>
          </a:xfrm>
        </p:spPr>
        <p:txBody>
          <a:bodyPr vert="eaVert"/>
          <a:lstStyle/>
          <a:p>
            <a:r>
              <a:rPr lang="zh-TW" altLang="en-US" smtClean="0"/>
              <a:t>按一下以編輯母片標題樣式</a:t>
            </a:r>
            <a:endParaRPr lang="en-US"/>
          </a:p>
        </p:txBody>
      </p:sp>
      <p:sp>
        <p:nvSpPr>
          <p:cNvPr id="3" name="直排文字版面配置區 2"/>
          <p:cNvSpPr>
            <a:spLocks noGrp="1"/>
          </p:cNvSpPr>
          <p:nvPr>
            <p:ph type="body" orient="vert" idx="1"/>
          </p:nvPr>
        </p:nvSpPr>
        <p:spPr>
          <a:xfrm>
            <a:off x="457200" y="549276"/>
            <a:ext cx="6248400" cy="5851525"/>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日期版面配置區 3"/>
          <p:cNvSpPr>
            <a:spLocks noGrp="1"/>
          </p:cNvSpPr>
          <p:nvPr>
            <p:ph type="dt" sz="half" idx="10"/>
          </p:nvPr>
        </p:nvSpPr>
        <p:spPr/>
        <p:txBody>
          <a:bodyPr/>
          <a:lstStyle>
            <a:lvl1pPr>
              <a:defRPr/>
            </a:lvl1pPr>
          </a:lstStyle>
          <a:p>
            <a:pPr>
              <a:defRPr/>
            </a:pPr>
            <a:endParaRPr lang="en-US" altLang="zh-TW"/>
          </a:p>
        </p:txBody>
      </p:sp>
      <p:sp>
        <p:nvSpPr>
          <p:cNvPr id="5" name="頁尾版面配置區 4"/>
          <p:cNvSpPr>
            <a:spLocks noGrp="1"/>
          </p:cNvSpPr>
          <p:nvPr>
            <p:ph type="ftr" sz="quarter" idx="11"/>
          </p:nvPr>
        </p:nvSpPr>
        <p:spPr/>
        <p:txBody>
          <a:bodyPr/>
          <a:lstStyle>
            <a:lvl1pPr>
              <a:defRPr/>
            </a:lvl1pPr>
          </a:lstStyle>
          <a:p>
            <a:pPr>
              <a:defRPr/>
            </a:pPr>
            <a:endParaRPr lang="en-US" altLang="zh-TW"/>
          </a:p>
        </p:txBody>
      </p:sp>
      <p:sp>
        <p:nvSpPr>
          <p:cNvPr id="6" name="投影片編號版面配置區 5"/>
          <p:cNvSpPr>
            <a:spLocks noGrp="1"/>
          </p:cNvSpPr>
          <p:nvPr>
            <p:ph type="sldNum" sz="quarter" idx="12"/>
          </p:nvPr>
        </p:nvSpPr>
        <p:spPr/>
        <p:txBody>
          <a:bodyPr/>
          <a:lstStyle>
            <a:lvl1pPr>
              <a:defRPr/>
            </a:lvl1pPr>
          </a:lstStyle>
          <a:p>
            <a:pPr>
              <a:defRPr/>
            </a:pPr>
            <a:fld id="{8685187C-6A07-42A2-A2BB-06A8374696DA}" type="slidenum">
              <a:rPr lang="en-US" altLang="zh-TW"/>
              <a:pPr>
                <a:defRPr/>
              </a:pPr>
              <a:t>‹#›</a:t>
            </a:fld>
            <a:endParaRPr lang="en-US" altLang="zh-TW"/>
          </a:p>
        </p:txBody>
      </p:sp>
    </p:spTree>
    <p:extLst>
      <p:ext uri="{BB962C8B-B14F-4D97-AF65-F5344CB8AC3E}">
        <p14:creationId xmlns:p14="http://schemas.microsoft.com/office/powerpoint/2010/main" val="3015044444"/>
      </p:ext>
    </p:extLst>
  </p:cSld>
  <p:clrMapOvr>
    <a:masterClrMapping/>
  </p:clrMapOvr>
  <p:transition spd="slow">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AndObj">
  <p:cSld name="標題，文字及物件">
    <p:spTree>
      <p:nvGrpSpPr>
        <p:cNvPr id="1" name=""/>
        <p:cNvGrpSpPr/>
        <p:nvPr/>
      </p:nvGrpSpPr>
      <p:grpSpPr>
        <a:xfrm>
          <a:off x="0" y="0"/>
          <a:ext cx="0" cy="0"/>
          <a:chOff x="0" y="0"/>
          <a:chExt cx="0" cy="0"/>
        </a:xfrm>
      </p:grpSpPr>
      <p:pic>
        <p:nvPicPr>
          <p:cNvPr id="8" name="圖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 name="標題 1"/>
          <p:cNvSpPr>
            <a:spLocks noGrp="1"/>
          </p:cNvSpPr>
          <p:nvPr>
            <p:ph type="title"/>
          </p:nvPr>
        </p:nvSpPr>
        <p:spPr>
          <a:xfrm>
            <a:off x="457200" y="122238"/>
            <a:ext cx="7543800" cy="1295400"/>
          </a:xfrm>
        </p:spPr>
        <p:txBody>
          <a:bodyPr/>
          <a:lstStyle/>
          <a:p>
            <a:r>
              <a:rPr lang="zh-TW" altLang="en-US" smtClean="0"/>
              <a:t>按一下以編輯母片標題樣式</a:t>
            </a:r>
            <a:endParaRPr lang="zh-TW" altLang="en-US"/>
          </a:p>
        </p:txBody>
      </p:sp>
      <p:sp>
        <p:nvSpPr>
          <p:cNvPr id="3" name="文字版面配置區 2"/>
          <p:cNvSpPr>
            <a:spLocks noGrp="1"/>
          </p:cNvSpPr>
          <p:nvPr>
            <p:ph type="body" sz="half" idx="1"/>
          </p:nvPr>
        </p:nvSpPr>
        <p:spPr>
          <a:xfrm>
            <a:off x="457200" y="1719263"/>
            <a:ext cx="4038600" cy="441166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4648200" y="1719263"/>
            <a:ext cx="4038600" cy="441166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a:xfrm>
            <a:off x="457200" y="6248400"/>
            <a:ext cx="2133600" cy="457200"/>
          </a:xfrm>
        </p:spPr>
        <p:txBody>
          <a:bodyPr/>
          <a:lstStyle>
            <a:lvl1pPr>
              <a:defRPr/>
            </a:lvl1pPr>
          </a:lstStyle>
          <a:p>
            <a:pPr>
              <a:defRPr/>
            </a:pPr>
            <a:endParaRPr lang="en-US" altLang="zh-TW"/>
          </a:p>
        </p:txBody>
      </p:sp>
      <p:sp>
        <p:nvSpPr>
          <p:cNvPr id="6" name="頁尾版面配置區 5"/>
          <p:cNvSpPr>
            <a:spLocks noGrp="1"/>
          </p:cNvSpPr>
          <p:nvPr>
            <p:ph type="ftr" sz="quarter" idx="11"/>
          </p:nvPr>
        </p:nvSpPr>
        <p:spPr>
          <a:xfrm>
            <a:off x="3124200" y="6248400"/>
            <a:ext cx="2895600" cy="457200"/>
          </a:xfrm>
        </p:spPr>
        <p:txBody>
          <a:bodyPr/>
          <a:lstStyle>
            <a:lvl1pPr>
              <a:defRPr/>
            </a:lvl1pPr>
          </a:lstStyle>
          <a:p>
            <a:pPr>
              <a:defRPr/>
            </a:pPr>
            <a:endParaRPr lang="en-US" altLang="zh-TW"/>
          </a:p>
        </p:txBody>
      </p:sp>
      <p:sp>
        <p:nvSpPr>
          <p:cNvPr id="7" name="投影片編號版面配置區 6"/>
          <p:cNvSpPr>
            <a:spLocks noGrp="1"/>
          </p:cNvSpPr>
          <p:nvPr>
            <p:ph type="sldNum" sz="quarter" idx="12"/>
          </p:nvPr>
        </p:nvSpPr>
        <p:spPr>
          <a:xfrm>
            <a:off x="6553200" y="6248400"/>
            <a:ext cx="2133600" cy="457200"/>
          </a:xfrm>
        </p:spPr>
        <p:txBody>
          <a:bodyPr/>
          <a:lstStyle>
            <a:lvl1pPr>
              <a:defRPr/>
            </a:lvl1pPr>
          </a:lstStyle>
          <a:p>
            <a:pPr>
              <a:defRPr/>
            </a:pPr>
            <a:fld id="{B994A82C-9EF0-46F8-8EA0-FF75E39B08A6}" type="slidenum">
              <a:rPr lang="en-US" altLang="zh-TW"/>
              <a:pPr>
                <a:defRPr/>
              </a:pPr>
              <a:t>‹#›</a:t>
            </a:fld>
            <a:endParaRPr lang="en-US" altLang="zh-TW"/>
          </a:p>
        </p:txBody>
      </p:sp>
    </p:spTree>
    <p:extLst>
      <p:ext uri="{BB962C8B-B14F-4D97-AF65-F5344CB8AC3E}">
        <p14:creationId xmlns:p14="http://schemas.microsoft.com/office/powerpoint/2010/main" val="3638810915"/>
      </p:ext>
    </p:extLst>
  </p:cSld>
  <p:clrMapOvr>
    <a:masterClrMapping/>
  </p:clrMapOvr>
  <p:transition spd="slow">
    <p:randomBar dir="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AndTwoObj">
  <p:cSld name="標題，文字及兩項物件">
    <p:spTree>
      <p:nvGrpSpPr>
        <p:cNvPr id="1" name=""/>
        <p:cNvGrpSpPr/>
        <p:nvPr/>
      </p:nvGrpSpPr>
      <p:grpSpPr>
        <a:xfrm>
          <a:off x="0" y="0"/>
          <a:ext cx="0" cy="0"/>
          <a:chOff x="0" y="0"/>
          <a:chExt cx="0" cy="0"/>
        </a:xfrm>
      </p:grpSpPr>
      <p:pic>
        <p:nvPicPr>
          <p:cNvPr id="9" name="圖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 name="標題 1"/>
          <p:cNvSpPr>
            <a:spLocks noGrp="1"/>
          </p:cNvSpPr>
          <p:nvPr>
            <p:ph type="title"/>
          </p:nvPr>
        </p:nvSpPr>
        <p:spPr>
          <a:xfrm>
            <a:off x="457200" y="122238"/>
            <a:ext cx="7543800" cy="1295400"/>
          </a:xfrm>
        </p:spPr>
        <p:txBody>
          <a:bodyPr/>
          <a:lstStyle/>
          <a:p>
            <a:r>
              <a:rPr lang="zh-TW" altLang="en-US" smtClean="0"/>
              <a:t>按一下以編輯母片標題樣式</a:t>
            </a:r>
            <a:endParaRPr lang="zh-TW" altLang="en-US"/>
          </a:p>
        </p:txBody>
      </p:sp>
      <p:sp>
        <p:nvSpPr>
          <p:cNvPr id="3" name="文字版面配置區 2"/>
          <p:cNvSpPr>
            <a:spLocks noGrp="1"/>
          </p:cNvSpPr>
          <p:nvPr>
            <p:ph type="body" sz="half" idx="1"/>
          </p:nvPr>
        </p:nvSpPr>
        <p:spPr>
          <a:xfrm>
            <a:off x="457200" y="1719263"/>
            <a:ext cx="4038600" cy="441166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quarter" idx="2"/>
          </p:nvPr>
        </p:nvSpPr>
        <p:spPr>
          <a:xfrm>
            <a:off x="4648200" y="1719263"/>
            <a:ext cx="4038600" cy="2128837"/>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內容版面配置區 4"/>
          <p:cNvSpPr>
            <a:spLocks noGrp="1"/>
          </p:cNvSpPr>
          <p:nvPr>
            <p:ph sz="quarter" idx="3"/>
          </p:nvPr>
        </p:nvSpPr>
        <p:spPr>
          <a:xfrm>
            <a:off x="4648200" y="4000500"/>
            <a:ext cx="4038600" cy="2130425"/>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日期版面配置區 5"/>
          <p:cNvSpPr>
            <a:spLocks noGrp="1"/>
          </p:cNvSpPr>
          <p:nvPr>
            <p:ph type="dt" sz="half" idx="10"/>
          </p:nvPr>
        </p:nvSpPr>
        <p:spPr>
          <a:xfrm>
            <a:off x="457200" y="6248400"/>
            <a:ext cx="2133600" cy="457200"/>
          </a:xfrm>
        </p:spPr>
        <p:txBody>
          <a:bodyPr/>
          <a:lstStyle>
            <a:lvl1pPr>
              <a:defRPr/>
            </a:lvl1pPr>
          </a:lstStyle>
          <a:p>
            <a:pPr>
              <a:defRPr/>
            </a:pPr>
            <a:endParaRPr lang="en-US" altLang="zh-TW"/>
          </a:p>
        </p:txBody>
      </p:sp>
      <p:sp>
        <p:nvSpPr>
          <p:cNvPr id="7" name="頁尾版面配置區 6"/>
          <p:cNvSpPr>
            <a:spLocks noGrp="1"/>
          </p:cNvSpPr>
          <p:nvPr>
            <p:ph type="ftr" sz="quarter" idx="11"/>
          </p:nvPr>
        </p:nvSpPr>
        <p:spPr>
          <a:xfrm>
            <a:off x="3124200" y="6248400"/>
            <a:ext cx="2895600" cy="457200"/>
          </a:xfrm>
        </p:spPr>
        <p:txBody>
          <a:bodyPr/>
          <a:lstStyle>
            <a:lvl1pPr>
              <a:defRPr/>
            </a:lvl1pPr>
          </a:lstStyle>
          <a:p>
            <a:pPr>
              <a:defRPr/>
            </a:pPr>
            <a:endParaRPr lang="en-US" altLang="zh-TW"/>
          </a:p>
        </p:txBody>
      </p:sp>
      <p:sp>
        <p:nvSpPr>
          <p:cNvPr id="8" name="投影片編號版面配置區 7"/>
          <p:cNvSpPr>
            <a:spLocks noGrp="1"/>
          </p:cNvSpPr>
          <p:nvPr>
            <p:ph type="sldNum" sz="quarter" idx="12"/>
          </p:nvPr>
        </p:nvSpPr>
        <p:spPr>
          <a:xfrm>
            <a:off x="6553200" y="6248400"/>
            <a:ext cx="2133600" cy="457200"/>
          </a:xfrm>
        </p:spPr>
        <p:txBody>
          <a:bodyPr/>
          <a:lstStyle>
            <a:lvl1pPr>
              <a:defRPr/>
            </a:lvl1pPr>
          </a:lstStyle>
          <a:p>
            <a:pPr>
              <a:defRPr/>
            </a:pPr>
            <a:fld id="{948952F1-F488-41BD-AB81-9E7DC69A3B3F}" type="slidenum">
              <a:rPr lang="en-US" altLang="zh-TW"/>
              <a:pPr>
                <a:defRPr/>
              </a:pPr>
              <a:t>‹#›</a:t>
            </a:fld>
            <a:endParaRPr lang="en-US" altLang="zh-TW"/>
          </a:p>
        </p:txBody>
      </p:sp>
    </p:spTree>
    <p:extLst>
      <p:ext uri="{BB962C8B-B14F-4D97-AF65-F5344CB8AC3E}">
        <p14:creationId xmlns:p14="http://schemas.microsoft.com/office/powerpoint/2010/main" val="1411717164"/>
      </p:ext>
    </p:extLst>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pic>
        <p:nvPicPr>
          <p:cNvPr id="10" name="圖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0510"/>
            <a:ext cx="9144000" cy="6832622"/>
          </a:xfrm>
          <a:prstGeom prst="rect">
            <a:avLst/>
          </a:prstGeom>
        </p:spPr>
      </p:pic>
      <p:sp>
        <p:nvSpPr>
          <p:cNvPr id="4" name="直線接點 6"/>
          <p:cNvSpPr>
            <a:spLocks noChangeShapeType="1"/>
          </p:cNvSpPr>
          <p:nvPr/>
        </p:nvSpPr>
        <p:spPr bwMode="auto">
          <a:xfrm>
            <a:off x="514350" y="5349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29" name="標題 28"/>
          <p:cNvSpPr>
            <a:spLocks noGrp="1"/>
          </p:cNvSpPr>
          <p:nvPr>
            <p:ph type="ctrTitle"/>
          </p:nvPr>
        </p:nvSpPr>
        <p:spPr>
          <a:xfrm>
            <a:off x="381000" y="4853411"/>
            <a:ext cx="8458200" cy="1222375"/>
          </a:xfrm>
        </p:spPr>
        <p:txBody>
          <a:bodyPr anchor="t"/>
          <a:lstStyle/>
          <a:p>
            <a:r>
              <a:rPr lang="zh-TW" altLang="en-US" smtClean="0"/>
              <a:t>按一下以編輯母片標題樣式</a:t>
            </a:r>
            <a:endParaRPr lang="en-US"/>
          </a:p>
        </p:txBody>
      </p:sp>
      <p:sp>
        <p:nvSpPr>
          <p:cNvPr id="9" name="副標題 8"/>
          <p:cNvSpPr>
            <a:spLocks noGrp="1"/>
          </p:cNvSpPr>
          <p:nvPr>
            <p:ph type="subTitle" idx="1"/>
          </p:nvPr>
        </p:nvSpPr>
        <p:spPr>
          <a:xfrm>
            <a:off x="381000" y="3886200"/>
            <a:ext cx="84582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zh-TW" altLang="en-US" smtClean="0"/>
              <a:t>按一下以編輯母片副標題樣式</a:t>
            </a:r>
            <a:endParaRPr lang="en-US"/>
          </a:p>
        </p:txBody>
      </p:sp>
      <p:sp>
        <p:nvSpPr>
          <p:cNvPr id="5" name="日期版面配置區 15"/>
          <p:cNvSpPr>
            <a:spLocks noGrp="1"/>
          </p:cNvSpPr>
          <p:nvPr>
            <p:ph type="dt" sz="half" idx="10"/>
          </p:nvPr>
        </p:nvSpPr>
        <p:spPr/>
        <p:txBody>
          <a:bodyPr/>
          <a:lstStyle>
            <a:lvl1pPr>
              <a:defRPr/>
            </a:lvl1pPr>
          </a:lstStyle>
          <a:p>
            <a:pPr>
              <a:defRPr/>
            </a:pPr>
            <a:endParaRPr lang="en-US" altLang="zh-TW"/>
          </a:p>
        </p:txBody>
      </p:sp>
      <p:sp>
        <p:nvSpPr>
          <p:cNvPr id="6" name="頁尾版面配置區 1"/>
          <p:cNvSpPr>
            <a:spLocks noGrp="1"/>
          </p:cNvSpPr>
          <p:nvPr>
            <p:ph type="ftr" sz="quarter" idx="11"/>
          </p:nvPr>
        </p:nvSpPr>
        <p:spPr/>
        <p:txBody>
          <a:bodyPr/>
          <a:lstStyle>
            <a:lvl1pPr>
              <a:defRPr/>
            </a:lvl1pPr>
          </a:lstStyle>
          <a:p>
            <a:pPr>
              <a:defRPr/>
            </a:pPr>
            <a:endParaRPr lang="en-US" altLang="zh-TW"/>
          </a:p>
        </p:txBody>
      </p:sp>
      <p:sp>
        <p:nvSpPr>
          <p:cNvPr id="7" name="投影片編號版面配置區 14"/>
          <p:cNvSpPr>
            <a:spLocks noGrp="1"/>
          </p:cNvSpPr>
          <p:nvPr>
            <p:ph type="sldNum" sz="quarter" idx="12"/>
          </p:nvPr>
        </p:nvSpPr>
        <p:spPr>
          <a:xfrm>
            <a:off x="8229600" y="6473825"/>
            <a:ext cx="758825" cy="247650"/>
          </a:xfrm>
        </p:spPr>
        <p:txBody>
          <a:bodyPr/>
          <a:lstStyle>
            <a:lvl1pPr>
              <a:defRPr/>
            </a:lvl1pPr>
          </a:lstStyle>
          <a:p>
            <a:pPr>
              <a:defRPr/>
            </a:pPr>
            <a:fld id="{DD27C074-5737-4AE5-9396-D992989754DA}" type="slidenum">
              <a:rPr lang="en-US" altLang="zh-TW"/>
              <a:pPr>
                <a:defRPr/>
              </a:pPr>
              <a:t>‹#›</a:t>
            </a:fld>
            <a:endParaRPr lang="en-US" altLang="zh-TW"/>
          </a:p>
        </p:txBody>
      </p:sp>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Tree>
    <p:extLst>
      <p:ext uri="{BB962C8B-B14F-4D97-AF65-F5344CB8AC3E}">
        <p14:creationId xmlns:p14="http://schemas.microsoft.com/office/powerpoint/2010/main" val="2391811207"/>
      </p:ext>
    </p:extLst>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標題及物件">
    <p:spTree>
      <p:nvGrpSpPr>
        <p:cNvPr id="1" name=""/>
        <p:cNvGrpSpPr/>
        <p:nvPr/>
      </p:nvGrpSpPr>
      <p:grpSpPr>
        <a:xfrm>
          <a:off x="0" y="0"/>
          <a:ext cx="0" cy="0"/>
          <a:chOff x="0" y="0"/>
          <a:chExt cx="0" cy="0"/>
        </a:xfrm>
      </p:grpSpPr>
      <p:sp>
        <p:nvSpPr>
          <p:cNvPr id="22" name="標題 21"/>
          <p:cNvSpPr>
            <a:spLocks noGrp="1"/>
          </p:cNvSpPr>
          <p:nvPr>
            <p:ph type="title"/>
          </p:nvPr>
        </p:nvSpPr>
        <p:spPr/>
        <p:txBody>
          <a:bodyPr/>
          <a:lstStyle/>
          <a:p>
            <a:r>
              <a:rPr lang="zh-TW" altLang="en-US" smtClean="0"/>
              <a:t>按一下以編輯母片標題樣式</a:t>
            </a:r>
            <a:endParaRPr lang="en-US"/>
          </a:p>
        </p:txBody>
      </p:sp>
      <p:sp>
        <p:nvSpPr>
          <p:cNvPr id="27" name="內容版面配置區 26"/>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日期版面配置區 24"/>
          <p:cNvSpPr>
            <a:spLocks noGrp="1"/>
          </p:cNvSpPr>
          <p:nvPr>
            <p:ph type="dt" sz="half" idx="10"/>
          </p:nvPr>
        </p:nvSpPr>
        <p:spPr/>
        <p:txBody>
          <a:bodyPr/>
          <a:lstStyle>
            <a:lvl1pPr>
              <a:defRPr/>
            </a:lvl1pPr>
          </a:lstStyle>
          <a:p>
            <a:pPr>
              <a:defRPr/>
            </a:pPr>
            <a:endParaRPr lang="en-US" altLang="zh-TW"/>
          </a:p>
        </p:txBody>
      </p:sp>
      <p:sp>
        <p:nvSpPr>
          <p:cNvPr id="5" name="頁尾版面配置區 18"/>
          <p:cNvSpPr>
            <a:spLocks noGrp="1"/>
          </p:cNvSpPr>
          <p:nvPr>
            <p:ph type="ftr" sz="quarter" idx="11"/>
          </p:nvPr>
        </p:nvSpPr>
        <p:spPr>
          <a:xfrm>
            <a:off x="3581400" y="76200"/>
            <a:ext cx="2895600" cy="288925"/>
          </a:xfrm>
        </p:spPr>
        <p:txBody>
          <a:bodyPr/>
          <a:lstStyle>
            <a:lvl1pPr>
              <a:defRPr/>
            </a:lvl1pPr>
          </a:lstStyle>
          <a:p>
            <a:pPr>
              <a:defRPr/>
            </a:pPr>
            <a:endParaRPr lang="en-US" altLang="zh-TW"/>
          </a:p>
        </p:txBody>
      </p:sp>
      <p:sp>
        <p:nvSpPr>
          <p:cNvPr id="6" name="投影片編號版面配置區 15"/>
          <p:cNvSpPr>
            <a:spLocks noGrp="1"/>
          </p:cNvSpPr>
          <p:nvPr>
            <p:ph type="sldNum" sz="quarter" idx="12"/>
          </p:nvPr>
        </p:nvSpPr>
        <p:spPr>
          <a:xfrm>
            <a:off x="8229600" y="6473825"/>
            <a:ext cx="758825" cy="247650"/>
          </a:xfrm>
        </p:spPr>
        <p:txBody>
          <a:bodyPr/>
          <a:lstStyle>
            <a:lvl1pPr>
              <a:defRPr/>
            </a:lvl1pPr>
          </a:lstStyle>
          <a:p>
            <a:pPr>
              <a:defRPr/>
            </a:pPr>
            <a:fld id="{2C5810D8-E6D8-4250-B202-05499535E442}" type="slidenum">
              <a:rPr lang="en-US" altLang="zh-TW"/>
              <a:pPr>
                <a:defRPr/>
              </a:pPr>
              <a:t>‹#›</a:t>
            </a:fld>
            <a:endParaRPr lang="en-US" altLang="zh-TW"/>
          </a:p>
        </p:txBody>
      </p:sp>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Tree>
    <p:extLst>
      <p:ext uri="{BB962C8B-B14F-4D97-AF65-F5344CB8AC3E}">
        <p14:creationId xmlns:p14="http://schemas.microsoft.com/office/powerpoint/2010/main" val="2516881119"/>
      </p:ext>
    </p:extLst>
  </p:cSld>
  <p:clrMapOvr>
    <a:masterClrMapping/>
  </p:clrMapOvr>
  <p:transition spd="slow">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兩項物件">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0" name="標題 19"/>
          <p:cNvSpPr>
            <a:spLocks noGrp="1"/>
          </p:cNvSpPr>
          <p:nvPr>
            <p:ph type="title"/>
          </p:nvPr>
        </p:nvSpPr>
        <p:spPr>
          <a:xfrm>
            <a:off x="301752" y="457200"/>
            <a:ext cx="8686800" cy="841248"/>
          </a:xfrm>
        </p:spPr>
        <p:txBody>
          <a:bodyPr/>
          <a:lstStyle/>
          <a:p>
            <a:r>
              <a:rPr lang="zh-TW" altLang="en-US" smtClean="0"/>
              <a:t>按一下以編輯母片標題樣式</a:t>
            </a:r>
            <a:endParaRPr lang="en-US"/>
          </a:p>
        </p:txBody>
      </p:sp>
      <p:sp>
        <p:nvSpPr>
          <p:cNvPr id="14" name="內容版面配置區 13"/>
          <p:cNvSpPr>
            <a:spLocks noGrp="1"/>
          </p:cNvSpPr>
          <p:nvPr>
            <p:ph sz="half" idx="1"/>
          </p:nvPr>
        </p:nvSpPr>
        <p:spPr>
          <a:xfrm>
            <a:off x="304800" y="1600200"/>
            <a:ext cx="4191000" cy="4724400"/>
          </a:xfrm>
        </p:spPr>
        <p:txBody>
          <a:bodyPr/>
          <a:lstStyle>
            <a:lvl1pPr>
              <a:defRPr sz="2800"/>
            </a:lvl1pPr>
            <a:lvl2pPr>
              <a:defRPr sz="2400"/>
            </a:lvl2pPr>
            <a:lvl3pPr>
              <a:defRPr sz="2000"/>
            </a:lvl3pPr>
            <a:lvl4pPr>
              <a:defRPr sz="1800"/>
            </a:lvl4pPr>
            <a:lvl5pPr>
              <a:defRPr sz="1800"/>
            </a:lvl5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13" name="內容版面配置區 12"/>
          <p:cNvSpPr>
            <a:spLocks noGrp="1"/>
          </p:cNvSpPr>
          <p:nvPr>
            <p:ph sz="half" idx="2"/>
          </p:nvPr>
        </p:nvSpPr>
        <p:spPr>
          <a:xfrm>
            <a:off x="4648200" y="1600200"/>
            <a:ext cx="4343400" cy="4724400"/>
          </a:xfrm>
        </p:spPr>
        <p:txBody>
          <a:bodyPr/>
          <a:lstStyle>
            <a:lvl1pPr>
              <a:defRPr sz="2800"/>
            </a:lvl1pPr>
            <a:lvl2pPr>
              <a:defRPr sz="2400"/>
            </a:lvl2pPr>
            <a:lvl3pPr>
              <a:defRPr sz="2000"/>
            </a:lvl3pPr>
            <a:lvl4pPr>
              <a:defRPr sz="1800"/>
            </a:lvl4pPr>
            <a:lvl5pPr>
              <a:defRPr sz="1800"/>
            </a:lvl5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5" name="日期版面配置區 10"/>
          <p:cNvSpPr>
            <a:spLocks noGrp="1"/>
          </p:cNvSpPr>
          <p:nvPr>
            <p:ph type="dt" sz="half" idx="10"/>
          </p:nvPr>
        </p:nvSpPr>
        <p:spPr/>
        <p:txBody>
          <a:bodyPr/>
          <a:lstStyle>
            <a:lvl1pPr>
              <a:defRPr/>
            </a:lvl1pPr>
          </a:lstStyle>
          <a:p>
            <a:pPr>
              <a:defRPr/>
            </a:pPr>
            <a:endParaRPr lang="en-US" altLang="zh-TW"/>
          </a:p>
        </p:txBody>
      </p:sp>
      <p:sp>
        <p:nvSpPr>
          <p:cNvPr id="6" name="頁尾版面配置區 27"/>
          <p:cNvSpPr>
            <a:spLocks noGrp="1"/>
          </p:cNvSpPr>
          <p:nvPr>
            <p:ph type="ftr" sz="quarter" idx="11"/>
          </p:nvPr>
        </p:nvSpPr>
        <p:spPr/>
        <p:txBody>
          <a:bodyPr/>
          <a:lstStyle>
            <a:lvl1pPr>
              <a:defRPr/>
            </a:lvl1pPr>
          </a:lstStyle>
          <a:p>
            <a:pPr>
              <a:defRPr/>
            </a:pPr>
            <a:endParaRPr lang="en-US" altLang="zh-TW"/>
          </a:p>
        </p:txBody>
      </p:sp>
      <p:sp>
        <p:nvSpPr>
          <p:cNvPr id="7" name="投影片編號版面配置區 4"/>
          <p:cNvSpPr>
            <a:spLocks noGrp="1"/>
          </p:cNvSpPr>
          <p:nvPr>
            <p:ph type="sldNum" sz="quarter" idx="12"/>
          </p:nvPr>
        </p:nvSpPr>
        <p:spPr/>
        <p:txBody>
          <a:bodyPr/>
          <a:lstStyle>
            <a:lvl1pPr>
              <a:defRPr/>
            </a:lvl1pPr>
          </a:lstStyle>
          <a:p>
            <a:pPr>
              <a:defRPr/>
            </a:pPr>
            <a:fld id="{3345BAB5-96AB-453F-8D4F-6A6897DA74CA}" type="slidenum">
              <a:rPr lang="en-US" altLang="zh-TW"/>
              <a:pPr>
                <a:defRPr/>
              </a:pPr>
              <a:t>‹#›</a:t>
            </a:fld>
            <a:endParaRPr lang="en-US" altLang="zh-TW"/>
          </a:p>
        </p:txBody>
      </p:sp>
    </p:spTree>
    <p:extLst>
      <p:ext uri="{BB962C8B-B14F-4D97-AF65-F5344CB8AC3E}">
        <p14:creationId xmlns:p14="http://schemas.microsoft.com/office/powerpoint/2010/main" val="2288767928"/>
      </p:ext>
    </p:extLst>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對">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7" name="直線接點 10"/>
          <p:cNvSpPr>
            <a:spLocks noChangeShapeType="1"/>
          </p:cNvSpPr>
          <p:nvPr/>
        </p:nvSpPr>
        <p:spPr bwMode="auto">
          <a:xfrm>
            <a:off x="514350" y="6019800"/>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29" name="標題 28"/>
          <p:cNvSpPr>
            <a:spLocks noGrp="1"/>
          </p:cNvSpPr>
          <p:nvPr>
            <p:ph type="title"/>
          </p:nvPr>
        </p:nvSpPr>
        <p:spPr>
          <a:xfrm>
            <a:off x="304800" y="5410200"/>
            <a:ext cx="8610600" cy="882650"/>
          </a:xfrm>
        </p:spPr>
        <p:txBody>
          <a:bodyPr/>
          <a:lstStyle>
            <a:lvl1pPr>
              <a:defRPr/>
            </a:lvl1pPr>
          </a:lstStyle>
          <a:p>
            <a:r>
              <a:rPr lang="zh-TW" altLang="en-US" smtClean="0"/>
              <a:t>按一下以編輯母片標題樣式</a:t>
            </a:r>
            <a:endParaRPr lang="en-US"/>
          </a:p>
        </p:txBody>
      </p:sp>
      <p:sp>
        <p:nvSpPr>
          <p:cNvPr id="13" name="文字版面配置區 12"/>
          <p:cNvSpPr>
            <a:spLocks noGrp="1"/>
          </p:cNvSpPr>
          <p:nvPr>
            <p:ph type="body" idx="1"/>
          </p:nvPr>
        </p:nvSpPr>
        <p:spPr>
          <a:xfrm>
            <a:off x="281444" y="666750"/>
            <a:ext cx="4290556"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zh-TW" altLang="en-US" smtClean="0"/>
              <a:t>按一下以編輯母片文字樣式</a:t>
            </a:r>
          </a:p>
        </p:txBody>
      </p:sp>
      <p:sp>
        <p:nvSpPr>
          <p:cNvPr id="25" name="文字版面配置區 24"/>
          <p:cNvSpPr>
            <a:spLocks noGrp="1"/>
          </p:cNvSpPr>
          <p:nvPr>
            <p:ph type="body" sz="half" idx="3"/>
          </p:nvPr>
        </p:nvSpPr>
        <p:spPr>
          <a:xfrm>
            <a:off x="4645025" y="666750"/>
            <a:ext cx="4292241"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a:r>
              <a:rPr lang="zh-TW" altLang="en-US" smtClean="0"/>
              <a:t>按一下以編輯母片文字樣式</a:t>
            </a:r>
          </a:p>
        </p:txBody>
      </p:sp>
      <p:sp>
        <p:nvSpPr>
          <p:cNvPr id="4" name="內容版面配置區 3"/>
          <p:cNvSpPr>
            <a:spLocks noGrp="1"/>
          </p:cNvSpPr>
          <p:nvPr>
            <p:ph sz="quarter" idx="2"/>
          </p:nvPr>
        </p:nvSpPr>
        <p:spPr>
          <a:xfrm>
            <a:off x="281444" y="1316037"/>
            <a:ext cx="4290556" cy="3941763"/>
          </a:xfrm>
        </p:spPr>
        <p:txBody>
          <a:bodyPr/>
          <a:lstStyle>
            <a:lvl1pPr>
              <a:defRPr sz="2400"/>
            </a:lvl1pPr>
            <a:lvl2pPr>
              <a:defRPr sz="2000"/>
            </a:lvl2pPr>
            <a:lvl3pPr>
              <a:defRPr sz="1800"/>
            </a:lvl3pPr>
            <a:lvl4pPr>
              <a:defRPr sz="1600"/>
            </a:lvl4pPr>
            <a:lvl5pPr>
              <a:defRPr sz="1600"/>
            </a:lvl5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28" name="內容版面配置區 27"/>
          <p:cNvSpPr>
            <a:spLocks noGrp="1"/>
          </p:cNvSpPr>
          <p:nvPr>
            <p:ph sz="quarter" idx="4"/>
          </p:nvPr>
        </p:nvSpPr>
        <p:spPr>
          <a:xfrm>
            <a:off x="4648730" y="1316037"/>
            <a:ext cx="4288536" cy="3941763"/>
          </a:xfrm>
        </p:spPr>
        <p:txBody>
          <a:bodyPr/>
          <a:lstStyle>
            <a:lvl1pPr>
              <a:defRPr sz="2400"/>
            </a:lvl1pPr>
            <a:lvl2pPr>
              <a:defRPr sz="2000"/>
            </a:lvl2pPr>
            <a:lvl3pPr>
              <a:defRPr sz="1800"/>
            </a:lvl3pPr>
            <a:lvl4pPr>
              <a:defRPr sz="1600"/>
            </a:lvl4pPr>
            <a:lvl5pPr>
              <a:defRPr sz="1600"/>
            </a:lvl5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8" name="日期版面配置區 9"/>
          <p:cNvSpPr>
            <a:spLocks noGrp="1"/>
          </p:cNvSpPr>
          <p:nvPr>
            <p:ph type="dt" sz="half" idx="10"/>
          </p:nvPr>
        </p:nvSpPr>
        <p:spPr/>
        <p:txBody>
          <a:bodyPr/>
          <a:lstStyle>
            <a:lvl1pPr>
              <a:defRPr/>
            </a:lvl1pPr>
          </a:lstStyle>
          <a:p>
            <a:pPr>
              <a:defRPr/>
            </a:pPr>
            <a:endParaRPr lang="en-US" altLang="zh-TW"/>
          </a:p>
        </p:txBody>
      </p:sp>
      <p:sp>
        <p:nvSpPr>
          <p:cNvPr id="9" name="頁尾版面配置區 5"/>
          <p:cNvSpPr>
            <a:spLocks noGrp="1"/>
          </p:cNvSpPr>
          <p:nvPr>
            <p:ph type="ftr" sz="quarter" idx="11"/>
          </p:nvPr>
        </p:nvSpPr>
        <p:spPr/>
        <p:txBody>
          <a:bodyPr/>
          <a:lstStyle>
            <a:lvl1pPr>
              <a:defRPr/>
            </a:lvl1pPr>
          </a:lstStyle>
          <a:p>
            <a:pPr>
              <a:defRPr/>
            </a:pPr>
            <a:endParaRPr lang="en-US" altLang="zh-TW"/>
          </a:p>
        </p:txBody>
      </p:sp>
      <p:sp>
        <p:nvSpPr>
          <p:cNvPr id="10" name="投影片編號版面配置區 6"/>
          <p:cNvSpPr>
            <a:spLocks noGrp="1"/>
          </p:cNvSpPr>
          <p:nvPr>
            <p:ph type="sldNum" sz="quarter" idx="12"/>
          </p:nvPr>
        </p:nvSpPr>
        <p:spPr>
          <a:xfrm>
            <a:off x="8229600" y="6477000"/>
            <a:ext cx="762000" cy="247650"/>
          </a:xfrm>
        </p:spPr>
        <p:txBody>
          <a:bodyPr/>
          <a:lstStyle>
            <a:lvl1pPr>
              <a:defRPr/>
            </a:lvl1pPr>
          </a:lstStyle>
          <a:p>
            <a:pPr>
              <a:defRPr/>
            </a:pPr>
            <a:fld id="{07AB04C2-E049-41FC-B7CB-8E0BB2CBBC77}" type="slidenum">
              <a:rPr lang="en-US" altLang="zh-TW"/>
              <a:pPr>
                <a:defRPr/>
              </a:pPr>
              <a:t>‹#›</a:t>
            </a:fld>
            <a:endParaRPr lang="en-US" altLang="zh-TW"/>
          </a:p>
        </p:txBody>
      </p:sp>
    </p:spTree>
    <p:extLst>
      <p:ext uri="{BB962C8B-B14F-4D97-AF65-F5344CB8AC3E}">
        <p14:creationId xmlns:p14="http://schemas.microsoft.com/office/powerpoint/2010/main" val="3979711800"/>
      </p:ext>
    </p:extLst>
  </p:cSld>
  <p:clrMapOvr>
    <a:masterClrMapping/>
  </p:clrMapOvr>
  <p:transition spd="slow">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只有標題">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30" name="標題 29"/>
          <p:cNvSpPr>
            <a:spLocks noGrp="1"/>
          </p:cNvSpPr>
          <p:nvPr>
            <p:ph type="title"/>
          </p:nvPr>
        </p:nvSpPr>
        <p:spPr>
          <a:xfrm>
            <a:off x="301752" y="457200"/>
            <a:ext cx="8686800" cy="841248"/>
          </a:xfrm>
        </p:spPr>
        <p:txBody>
          <a:bodyPr/>
          <a:lstStyle/>
          <a:p>
            <a:r>
              <a:rPr lang="zh-TW" altLang="en-US" smtClean="0"/>
              <a:t>按一下以編輯母片標題樣式</a:t>
            </a:r>
            <a:endParaRPr lang="en-US"/>
          </a:p>
        </p:txBody>
      </p:sp>
      <p:sp>
        <p:nvSpPr>
          <p:cNvPr id="3" name="日期版面配置區 10"/>
          <p:cNvSpPr>
            <a:spLocks noGrp="1"/>
          </p:cNvSpPr>
          <p:nvPr>
            <p:ph type="dt" sz="half" idx="10"/>
          </p:nvPr>
        </p:nvSpPr>
        <p:spPr/>
        <p:txBody>
          <a:bodyPr/>
          <a:lstStyle>
            <a:lvl1pPr>
              <a:defRPr/>
            </a:lvl1pPr>
          </a:lstStyle>
          <a:p>
            <a:pPr>
              <a:defRPr/>
            </a:pPr>
            <a:endParaRPr lang="en-US" altLang="zh-TW"/>
          </a:p>
        </p:txBody>
      </p:sp>
      <p:sp>
        <p:nvSpPr>
          <p:cNvPr id="4" name="頁尾版面配置區 27"/>
          <p:cNvSpPr>
            <a:spLocks noGrp="1"/>
          </p:cNvSpPr>
          <p:nvPr>
            <p:ph type="ftr" sz="quarter" idx="11"/>
          </p:nvPr>
        </p:nvSpPr>
        <p:spPr/>
        <p:txBody>
          <a:bodyPr/>
          <a:lstStyle>
            <a:lvl1pPr>
              <a:defRPr/>
            </a:lvl1pPr>
          </a:lstStyle>
          <a:p>
            <a:pPr>
              <a:defRPr/>
            </a:pPr>
            <a:endParaRPr lang="en-US" altLang="zh-TW"/>
          </a:p>
        </p:txBody>
      </p:sp>
      <p:sp>
        <p:nvSpPr>
          <p:cNvPr id="5" name="投影片編號版面配置區 4"/>
          <p:cNvSpPr>
            <a:spLocks noGrp="1"/>
          </p:cNvSpPr>
          <p:nvPr>
            <p:ph type="sldNum" sz="quarter" idx="12"/>
          </p:nvPr>
        </p:nvSpPr>
        <p:spPr/>
        <p:txBody>
          <a:bodyPr/>
          <a:lstStyle>
            <a:lvl1pPr>
              <a:defRPr/>
            </a:lvl1pPr>
          </a:lstStyle>
          <a:p>
            <a:pPr>
              <a:defRPr/>
            </a:pPr>
            <a:fld id="{DCBF4439-49D5-462F-952C-EDDD2C56B91C}" type="slidenum">
              <a:rPr lang="en-US" altLang="zh-TW"/>
              <a:pPr>
                <a:defRPr/>
              </a:pPr>
              <a:t>‹#›</a:t>
            </a:fld>
            <a:endParaRPr lang="en-US" altLang="zh-TW"/>
          </a:p>
        </p:txBody>
      </p:sp>
    </p:spTree>
    <p:extLst>
      <p:ext uri="{BB962C8B-B14F-4D97-AF65-F5344CB8AC3E}">
        <p14:creationId xmlns:p14="http://schemas.microsoft.com/office/powerpoint/2010/main" val="4222879516"/>
      </p:ext>
    </p:extLst>
  </p:cSld>
  <p:clrMapOvr>
    <a:masterClrMapping/>
  </p:clrMapOvr>
  <p:transition spd="slow">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pic>
        <p:nvPicPr>
          <p:cNvPr id="5" name="圖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2" name="日期版面配置區 2"/>
          <p:cNvSpPr>
            <a:spLocks noGrp="1"/>
          </p:cNvSpPr>
          <p:nvPr>
            <p:ph type="dt" sz="half" idx="10"/>
          </p:nvPr>
        </p:nvSpPr>
        <p:spPr/>
        <p:txBody>
          <a:bodyPr/>
          <a:lstStyle>
            <a:lvl1pPr>
              <a:defRPr/>
            </a:lvl1pPr>
          </a:lstStyle>
          <a:p>
            <a:pPr>
              <a:defRPr/>
            </a:pPr>
            <a:endParaRPr lang="en-US" altLang="zh-TW"/>
          </a:p>
        </p:txBody>
      </p:sp>
      <p:sp>
        <p:nvSpPr>
          <p:cNvPr id="3" name="頁尾版面配置區 23"/>
          <p:cNvSpPr>
            <a:spLocks noGrp="1"/>
          </p:cNvSpPr>
          <p:nvPr>
            <p:ph type="ftr" sz="quarter" idx="11"/>
          </p:nvPr>
        </p:nvSpPr>
        <p:spPr/>
        <p:txBody>
          <a:bodyPr/>
          <a:lstStyle>
            <a:lvl1pPr>
              <a:defRPr/>
            </a:lvl1pPr>
          </a:lstStyle>
          <a:p>
            <a:pPr>
              <a:defRPr/>
            </a:pPr>
            <a:endParaRPr lang="en-US" altLang="zh-TW"/>
          </a:p>
        </p:txBody>
      </p:sp>
      <p:sp>
        <p:nvSpPr>
          <p:cNvPr id="4" name="投影片編號版面配置區 6"/>
          <p:cNvSpPr>
            <a:spLocks noGrp="1"/>
          </p:cNvSpPr>
          <p:nvPr>
            <p:ph type="sldNum" sz="quarter" idx="12"/>
          </p:nvPr>
        </p:nvSpPr>
        <p:spPr/>
        <p:txBody>
          <a:bodyPr/>
          <a:lstStyle>
            <a:lvl1pPr>
              <a:defRPr/>
            </a:lvl1pPr>
          </a:lstStyle>
          <a:p>
            <a:pPr>
              <a:defRPr/>
            </a:pPr>
            <a:fld id="{5C8BD5A8-6B8A-489D-B5D7-56CB0350555C}" type="slidenum">
              <a:rPr lang="en-US" altLang="zh-TW"/>
              <a:pPr>
                <a:defRPr/>
              </a:pPr>
              <a:t>‹#›</a:t>
            </a:fld>
            <a:endParaRPr lang="en-US" altLang="zh-TW"/>
          </a:p>
        </p:txBody>
      </p:sp>
    </p:spTree>
    <p:extLst>
      <p:ext uri="{BB962C8B-B14F-4D97-AF65-F5344CB8AC3E}">
        <p14:creationId xmlns:p14="http://schemas.microsoft.com/office/powerpoint/2010/main" val="4208412425"/>
      </p:ext>
    </p:extLst>
  </p:cSld>
  <p:clrMapOvr>
    <a:masterClrMapping/>
  </p:clrMapOvr>
  <p:transition spd="slow">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5" name="直線接點 7"/>
          <p:cNvSpPr>
            <a:spLocks noChangeShapeType="1"/>
          </p:cNvSpPr>
          <p:nvPr/>
        </p:nvSpPr>
        <p:spPr bwMode="auto">
          <a:xfrm>
            <a:off x="514350" y="5849117"/>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12" name="標題 11"/>
          <p:cNvSpPr>
            <a:spLocks noGrp="1"/>
          </p:cNvSpPr>
          <p:nvPr>
            <p:ph type="title"/>
          </p:nvPr>
        </p:nvSpPr>
        <p:spPr>
          <a:xfrm>
            <a:off x="457200" y="5486400"/>
            <a:ext cx="8458200" cy="520700"/>
          </a:xfrm>
        </p:spPr>
        <p:txBody>
          <a:bodyPr/>
          <a:lstStyle>
            <a:lvl1pPr algn="l">
              <a:buNone/>
              <a:defRPr sz="2000" b="1"/>
            </a:lvl1pPr>
          </a:lstStyle>
          <a:p>
            <a:r>
              <a:rPr lang="zh-TW" altLang="en-US" smtClean="0"/>
              <a:t>按一下以編輯母片標題樣式</a:t>
            </a:r>
            <a:endParaRPr lang="en-US"/>
          </a:p>
        </p:txBody>
      </p:sp>
      <p:sp>
        <p:nvSpPr>
          <p:cNvPr id="26" name="文字版面配置區 25"/>
          <p:cNvSpPr>
            <a:spLocks noGrp="1"/>
          </p:cNvSpPr>
          <p:nvPr>
            <p:ph type="body" idx="2"/>
          </p:nvPr>
        </p:nvSpPr>
        <p:spPr>
          <a:xfrm>
            <a:off x="457200" y="609600"/>
            <a:ext cx="3008313"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a:r>
              <a:rPr lang="zh-TW" altLang="en-US" smtClean="0"/>
              <a:t>按一下以編輯母片文字樣式</a:t>
            </a:r>
          </a:p>
        </p:txBody>
      </p:sp>
      <p:sp>
        <p:nvSpPr>
          <p:cNvPr id="14" name="內容版面配置區 13"/>
          <p:cNvSpPr>
            <a:spLocks noGrp="1"/>
          </p:cNvSpPr>
          <p:nvPr>
            <p:ph sz="half" idx="1"/>
          </p:nvPr>
        </p:nvSpPr>
        <p:spPr>
          <a:xfrm>
            <a:off x="3575050" y="609600"/>
            <a:ext cx="5340350" cy="4800600"/>
          </a:xfrm>
        </p:spPr>
        <p:txBody>
          <a:bodyPr/>
          <a:lstStyle>
            <a:lvl1pPr>
              <a:defRPr sz="3200"/>
            </a:lvl1pPr>
            <a:lvl2pPr>
              <a:defRPr sz="2800"/>
            </a:lvl2pPr>
            <a:lvl3pPr>
              <a:defRPr sz="2400"/>
            </a:lvl3pPr>
            <a:lvl4pPr>
              <a:defRPr sz="2000"/>
            </a:lvl4pPr>
            <a:lvl5pPr>
              <a:defRPr sz="2000"/>
            </a:lvl5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6" name="日期版面配置區 24"/>
          <p:cNvSpPr>
            <a:spLocks noGrp="1"/>
          </p:cNvSpPr>
          <p:nvPr>
            <p:ph type="dt" sz="half" idx="10"/>
          </p:nvPr>
        </p:nvSpPr>
        <p:spPr/>
        <p:txBody>
          <a:bodyPr/>
          <a:lstStyle>
            <a:lvl1pPr>
              <a:defRPr/>
            </a:lvl1pPr>
          </a:lstStyle>
          <a:p>
            <a:pPr>
              <a:defRPr/>
            </a:pPr>
            <a:endParaRPr lang="en-US" altLang="zh-TW"/>
          </a:p>
        </p:txBody>
      </p:sp>
      <p:sp>
        <p:nvSpPr>
          <p:cNvPr id="7" name="頁尾版面配置區 28"/>
          <p:cNvSpPr>
            <a:spLocks noGrp="1"/>
          </p:cNvSpPr>
          <p:nvPr>
            <p:ph type="ftr" sz="quarter" idx="11"/>
          </p:nvPr>
        </p:nvSpPr>
        <p:spPr/>
        <p:txBody>
          <a:bodyPr/>
          <a:lstStyle>
            <a:lvl1pPr>
              <a:defRPr/>
            </a:lvl1pPr>
          </a:lstStyle>
          <a:p>
            <a:pPr>
              <a:defRPr/>
            </a:pPr>
            <a:endParaRPr lang="en-US" altLang="zh-TW"/>
          </a:p>
        </p:txBody>
      </p:sp>
      <p:sp>
        <p:nvSpPr>
          <p:cNvPr id="8" name="投影片編號版面配置區 6"/>
          <p:cNvSpPr>
            <a:spLocks noGrp="1"/>
          </p:cNvSpPr>
          <p:nvPr>
            <p:ph type="sldNum" sz="quarter" idx="12"/>
          </p:nvPr>
        </p:nvSpPr>
        <p:spPr/>
        <p:txBody>
          <a:bodyPr/>
          <a:lstStyle>
            <a:lvl1pPr>
              <a:defRPr/>
            </a:lvl1pPr>
          </a:lstStyle>
          <a:p>
            <a:pPr>
              <a:defRPr/>
            </a:pPr>
            <a:fld id="{29E6253D-3135-46CF-AB6B-01A1B63B1597}" type="slidenum">
              <a:rPr lang="en-US" altLang="zh-TW"/>
              <a:pPr>
                <a:defRPr/>
              </a:pPr>
              <a:t>‹#›</a:t>
            </a:fld>
            <a:endParaRPr lang="en-US" altLang="zh-TW"/>
          </a:p>
        </p:txBody>
      </p:sp>
    </p:spTree>
    <p:extLst>
      <p:ext uri="{BB962C8B-B14F-4D97-AF65-F5344CB8AC3E}">
        <p14:creationId xmlns:p14="http://schemas.microsoft.com/office/powerpoint/2010/main" val="2220444324"/>
      </p:ext>
    </p:extLst>
  </p:cSld>
  <p:clrMapOvr>
    <a:masterClrMapping/>
  </p:clrMapOvr>
  <p:transition spd="slow">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13" name="圖片版面配置區 12"/>
          <p:cNvSpPr>
            <a:spLocks noGrp="1"/>
          </p:cNvSpPr>
          <p:nvPr>
            <p:ph type="pic" idx="1"/>
          </p:nvPr>
        </p:nvSpPr>
        <p:spPr>
          <a:xfrm>
            <a:off x="3505200" y="616634"/>
            <a:ext cx="5029200" cy="3657600"/>
          </a:xfrm>
          <a:solidFill>
            <a:schemeClr val="bg1"/>
          </a:solidFill>
          <a:ln w="6350">
            <a:solidFill>
              <a:schemeClr val="accent1"/>
            </a:solidFill>
          </a:ln>
          <a:effectLst>
            <a:reflection blurRad="1000" stA="49000" endA="500" endPos="10000" dist="900" dir="5400000" sy="-90000" algn="bl" rotWithShape="0"/>
          </a:effectLst>
        </p:spPr>
        <p:txBody>
          <a:bodyPr>
            <a:normAutofit/>
          </a:bodyPr>
          <a:lstStyle>
            <a:lvl1pPr marL="0" indent="0">
              <a:buNone/>
              <a:defRPr sz="3200"/>
            </a:lvl1pPr>
          </a:lstStyle>
          <a:p>
            <a:pPr lvl="0"/>
            <a:r>
              <a:rPr lang="zh-TW" altLang="en-US" noProof="0" smtClean="0"/>
              <a:t>按一下圖示以新增圖片</a:t>
            </a:r>
            <a:endParaRPr lang="en-US" noProof="0" dirty="0"/>
          </a:p>
        </p:txBody>
      </p:sp>
      <p:sp>
        <p:nvSpPr>
          <p:cNvPr id="17" name="標題 16"/>
          <p:cNvSpPr>
            <a:spLocks noGrp="1"/>
          </p:cNvSpPr>
          <p:nvPr>
            <p:ph type="title"/>
          </p:nvPr>
        </p:nvSpPr>
        <p:spPr>
          <a:xfrm>
            <a:off x="381000" y="4993760"/>
            <a:ext cx="5867400" cy="522288"/>
          </a:xfrm>
        </p:spPr>
        <p:txBody>
          <a:bodyPr/>
          <a:lstStyle>
            <a:lvl1pPr algn="l">
              <a:buNone/>
              <a:defRPr sz="2000" b="1"/>
            </a:lvl1pPr>
          </a:lstStyle>
          <a:p>
            <a:r>
              <a:rPr lang="zh-TW" altLang="en-US" smtClean="0"/>
              <a:t>按一下以編輯母片標題樣式</a:t>
            </a:r>
            <a:endParaRPr lang="en-US"/>
          </a:p>
        </p:txBody>
      </p:sp>
      <p:sp>
        <p:nvSpPr>
          <p:cNvPr id="26" name="文字版面配置區 25"/>
          <p:cNvSpPr>
            <a:spLocks noGrp="1"/>
          </p:cNvSpPr>
          <p:nvPr>
            <p:ph type="body" sz="half" idx="2"/>
          </p:nvPr>
        </p:nvSpPr>
        <p:spPr>
          <a:xfrm>
            <a:off x="381000" y="5533218"/>
            <a:ext cx="5867400" cy="768350"/>
          </a:xfrm>
        </p:spPr>
        <p:txBody>
          <a:bodyPr lIns="109728" tIns="0"/>
          <a:lstStyle>
            <a:lvl1pPr marL="0" indent="0">
              <a:buNone/>
              <a:defRPr sz="1400"/>
            </a:lvl1pPr>
            <a:lvl2pPr>
              <a:defRPr sz="1200"/>
            </a:lvl2pPr>
            <a:lvl3pPr>
              <a:defRPr sz="1000"/>
            </a:lvl3pPr>
            <a:lvl4pPr>
              <a:defRPr sz="900"/>
            </a:lvl4pPr>
            <a:lvl5pPr>
              <a:defRPr sz="900"/>
            </a:lvl5pPr>
          </a:lstStyle>
          <a:p>
            <a:pPr lvl="0"/>
            <a:r>
              <a:rPr lang="zh-TW" altLang="en-US" smtClean="0"/>
              <a:t>按一下以編輯母片文字樣式</a:t>
            </a:r>
          </a:p>
        </p:txBody>
      </p:sp>
      <p:sp>
        <p:nvSpPr>
          <p:cNvPr id="5" name="日期版面配置區 6"/>
          <p:cNvSpPr>
            <a:spLocks noGrp="1"/>
          </p:cNvSpPr>
          <p:nvPr>
            <p:ph type="dt" sz="half" idx="10"/>
          </p:nvPr>
        </p:nvSpPr>
        <p:spPr/>
        <p:txBody>
          <a:bodyPr/>
          <a:lstStyle>
            <a:lvl1pPr>
              <a:defRPr/>
            </a:lvl1pPr>
          </a:lstStyle>
          <a:p>
            <a:pPr>
              <a:defRPr/>
            </a:pPr>
            <a:endParaRPr lang="en-US" altLang="zh-TW"/>
          </a:p>
        </p:txBody>
      </p:sp>
      <p:sp>
        <p:nvSpPr>
          <p:cNvPr id="6" name="頁尾版面配置區 4"/>
          <p:cNvSpPr>
            <a:spLocks noGrp="1"/>
          </p:cNvSpPr>
          <p:nvPr>
            <p:ph type="ftr" sz="quarter" idx="11"/>
          </p:nvPr>
        </p:nvSpPr>
        <p:spPr/>
        <p:txBody>
          <a:bodyPr/>
          <a:lstStyle>
            <a:lvl1pPr>
              <a:defRPr/>
            </a:lvl1pPr>
          </a:lstStyle>
          <a:p>
            <a:pPr>
              <a:defRPr/>
            </a:pPr>
            <a:endParaRPr lang="en-US" altLang="zh-TW"/>
          </a:p>
        </p:txBody>
      </p:sp>
      <p:sp>
        <p:nvSpPr>
          <p:cNvPr id="7" name="投影片編號版面配置區 30"/>
          <p:cNvSpPr>
            <a:spLocks noGrp="1"/>
          </p:cNvSpPr>
          <p:nvPr>
            <p:ph type="sldNum" sz="quarter" idx="12"/>
          </p:nvPr>
        </p:nvSpPr>
        <p:spPr/>
        <p:txBody>
          <a:bodyPr/>
          <a:lstStyle>
            <a:lvl1pPr>
              <a:defRPr/>
            </a:lvl1pPr>
          </a:lstStyle>
          <a:p>
            <a:pPr>
              <a:defRPr/>
            </a:pPr>
            <a:fld id="{CB4088A6-BAD4-4889-9CDC-EE3CF60E3538}" type="slidenum">
              <a:rPr lang="en-US" altLang="zh-TW"/>
              <a:pPr>
                <a:defRPr/>
              </a:pPr>
              <a:t>‹#›</a:t>
            </a:fld>
            <a:endParaRPr lang="en-US" altLang="zh-TW"/>
          </a:p>
        </p:txBody>
      </p:sp>
    </p:spTree>
    <p:extLst>
      <p:ext uri="{BB962C8B-B14F-4D97-AF65-F5344CB8AC3E}">
        <p14:creationId xmlns:p14="http://schemas.microsoft.com/office/powerpoint/2010/main" val="1863261559"/>
      </p:ext>
    </p:extLst>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3.jpg"/><Relationship Id="rId16" Type="http://schemas.openxmlformats.org/officeDocument/2006/relationships/image" Target="../media/image4.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5">
            <a:lum/>
          </a:blip>
          <a:srcRect/>
          <a:stretch>
            <a:fillRect/>
          </a:stretch>
        </a:blipFill>
        <a:effectLst/>
      </p:bgPr>
    </p:bg>
    <p:spTree>
      <p:nvGrpSpPr>
        <p:cNvPr id="1" name=""/>
        <p:cNvGrpSpPr/>
        <p:nvPr/>
      </p:nvGrpSpPr>
      <p:grpSpPr>
        <a:xfrm>
          <a:off x="0" y="0"/>
          <a:ext cx="0" cy="0"/>
          <a:chOff x="0" y="0"/>
          <a:chExt cx="0" cy="0"/>
        </a:xfrm>
      </p:grpSpPr>
      <p:pic>
        <p:nvPicPr>
          <p:cNvPr id="2" name="圖片 1"/>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0" y="0"/>
            <a:ext cx="9144000" cy="6832622"/>
          </a:xfrm>
          <a:prstGeom prst="rect">
            <a:avLst/>
          </a:prstGeom>
        </p:spPr>
      </p:pic>
      <p:sp>
        <p:nvSpPr>
          <p:cNvPr id="7" name="直線接點 6"/>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2053" name="文字版面配置區 7"/>
          <p:cNvSpPr>
            <a:spLocks noGrp="1"/>
          </p:cNvSpPr>
          <p:nvPr>
            <p:ph type="body" idx="1"/>
          </p:nvPr>
        </p:nvSpPr>
        <p:spPr bwMode="auto">
          <a:xfrm>
            <a:off x="304800" y="1554163"/>
            <a:ext cx="86868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smtClean="0"/>
          </a:p>
        </p:txBody>
      </p:sp>
      <p:sp>
        <p:nvSpPr>
          <p:cNvPr id="11" name="日期版面配置區 10"/>
          <p:cNvSpPr>
            <a:spLocks noGrp="1"/>
          </p:cNvSpPr>
          <p:nvPr>
            <p:ph type="dt" sz="half" idx="2"/>
          </p:nvPr>
        </p:nvSpPr>
        <p:spPr>
          <a:xfrm>
            <a:off x="6477000" y="312737"/>
            <a:ext cx="2514600" cy="288925"/>
          </a:xfrm>
          <a:prstGeom prst="rect">
            <a:avLst/>
          </a:prstGeom>
        </p:spPr>
        <p:txBody>
          <a:bodyPr vert="horz"/>
          <a:lstStyle>
            <a:lvl1pPr algn="l" eaLnBrk="1" latinLnBrk="0" hangingPunct="1">
              <a:defRPr kumimoji="0" sz="1200">
                <a:solidFill>
                  <a:schemeClr val="accent1">
                    <a:shade val="75000"/>
                  </a:schemeClr>
                </a:solidFill>
                <a:latin typeface="Arial" charset="0"/>
                <a:ea typeface="新細明體" pitchFamily="18" charset="-120"/>
              </a:defRPr>
            </a:lvl1pPr>
          </a:lstStyle>
          <a:p>
            <a:pPr>
              <a:defRPr/>
            </a:pPr>
            <a:endParaRPr lang="en-US" altLang="zh-TW"/>
          </a:p>
        </p:txBody>
      </p:sp>
      <p:sp>
        <p:nvSpPr>
          <p:cNvPr id="28" name="頁尾版面配置區 27"/>
          <p:cNvSpPr>
            <a:spLocks noGrp="1"/>
          </p:cNvSpPr>
          <p:nvPr>
            <p:ph type="ftr" sz="quarter" idx="3"/>
          </p:nvPr>
        </p:nvSpPr>
        <p:spPr>
          <a:xfrm>
            <a:off x="3124200" y="76200"/>
            <a:ext cx="3352800" cy="288925"/>
          </a:xfrm>
          <a:prstGeom prst="rect">
            <a:avLst/>
          </a:prstGeom>
        </p:spPr>
        <p:txBody>
          <a:bodyPr vert="horz"/>
          <a:lstStyle>
            <a:lvl1pPr algn="r" eaLnBrk="1" latinLnBrk="0" hangingPunct="1">
              <a:defRPr kumimoji="0" sz="1200">
                <a:solidFill>
                  <a:schemeClr val="accent1">
                    <a:shade val="75000"/>
                  </a:schemeClr>
                </a:solidFill>
                <a:latin typeface="Arial" charset="0"/>
                <a:ea typeface="新細明體" pitchFamily="18" charset="-120"/>
              </a:defRPr>
            </a:lvl1pPr>
          </a:lstStyle>
          <a:p>
            <a:pPr>
              <a:defRPr/>
            </a:pPr>
            <a:endParaRPr lang="en-US" altLang="zh-TW"/>
          </a:p>
        </p:txBody>
      </p:sp>
      <p:sp>
        <p:nvSpPr>
          <p:cNvPr id="5" name="投影片編號版面配置區 4"/>
          <p:cNvSpPr>
            <a:spLocks noGrp="1"/>
          </p:cNvSpPr>
          <p:nvPr>
            <p:ph type="sldNum" sz="quarter" idx="4"/>
          </p:nvPr>
        </p:nvSpPr>
        <p:spPr>
          <a:xfrm>
            <a:off x="8229600" y="6477000"/>
            <a:ext cx="762000" cy="244475"/>
          </a:xfrm>
          <a:prstGeom prst="rect">
            <a:avLst/>
          </a:prstGeom>
        </p:spPr>
        <p:txBody>
          <a:bodyPr vert="horz"/>
          <a:lstStyle>
            <a:lvl1pPr algn="r" eaLnBrk="1" latinLnBrk="0" hangingPunct="1">
              <a:defRPr kumimoji="0" sz="1200">
                <a:solidFill>
                  <a:schemeClr val="accent1">
                    <a:shade val="75000"/>
                  </a:schemeClr>
                </a:solidFill>
                <a:latin typeface="Arial" charset="0"/>
                <a:ea typeface="新細明體" pitchFamily="18" charset="-120"/>
              </a:defRPr>
            </a:lvl1pPr>
          </a:lstStyle>
          <a:p>
            <a:pPr>
              <a:defRPr/>
            </a:pPr>
            <a:fld id="{146E042E-FF6B-4719-A5FE-675F91D34026}" type="slidenum">
              <a:rPr lang="en-US" altLang="zh-TW"/>
              <a:pPr>
                <a:defRPr/>
              </a:pPr>
              <a:t>‹#›</a:t>
            </a:fld>
            <a:endParaRPr lang="en-US" altLang="zh-TW"/>
          </a:p>
        </p:txBody>
      </p:sp>
      <p:sp>
        <p:nvSpPr>
          <p:cNvPr id="10" name="標題版面配置區 9"/>
          <p:cNvSpPr>
            <a:spLocks noGrp="1"/>
          </p:cNvSpPr>
          <p:nvPr>
            <p:ph type="title"/>
          </p:nvPr>
        </p:nvSpPr>
        <p:spPr>
          <a:xfrm>
            <a:off x="304800" y="457200"/>
            <a:ext cx="8686800" cy="838200"/>
          </a:xfrm>
          <a:prstGeom prst="rect">
            <a:avLst/>
          </a:prstGeom>
        </p:spPr>
        <p:txBody>
          <a:bodyPr vert="horz" anchor="ctr">
            <a:normAutofit/>
          </a:bodyPr>
          <a:lstStyle/>
          <a:p>
            <a:r>
              <a:rPr lang="zh-TW" altLang="en-US" smtClean="0"/>
              <a:t>按一下以編輯母片標題樣式</a:t>
            </a:r>
            <a:endParaRPr lang="en-US"/>
          </a:p>
        </p:txBody>
      </p:sp>
      <p:sp>
        <p:nvSpPr>
          <p:cNvPr id="9" name="直線接點 8"/>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
        <p:nvSpPr>
          <p:cNvPr id="12" name="直線接點 11"/>
          <p:cNvSpPr>
            <a:spLocks noChangeShapeType="1"/>
          </p:cNvSpPr>
          <p:nvPr/>
        </p:nvSpPr>
        <p:spPr bwMode="auto">
          <a:xfrm>
            <a:off x="514350" y="1057986"/>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a:lstStyle/>
          <a:p>
            <a:pPr>
              <a:defRPr/>
            </a:pPr>
            <a:endParaRPr kumimoji="0" lang="en-US">
              <a:ea typeface="新細明體" pitchFamily="18" charset="-120"/>
            </a:endParaRPr>
          </a:p>
        </p:txBody>
      </p:sp>
    </p:spTree>
  </p:cSld>
  <p:clrMap bg1="lt1" tx1="dk1" bg2="lt2" tx2="dk2" accent1="accent1" accent2="accent2" accent3="accent3" accent4="accent4" accent5="accent5" accent6="accent6" hlink="hlink" folHlink="folHlink"/>
  <p:sldLayoutIdLst>
    <p:sldLayoutId id="2147484277" r:id="rId1"/>
    <p:sldLayoutId id="2147484275" r:id="rId2"/>
    <p:sldLayoutId id="2147484276" r:id="rId3"/>
    <p:sldLayoutId id="2147484278" r:id="rId4"/>
    <p:sldLayoutId id="2147484279" r:id="rId5"/>
    <p:sldLayoutId id="2147484280" r:id="rId6"/>
    <p:sldLayoutId id="2147484281" r:id="rId7"/>
    <p:sldLayoutId id="2147484282" r:id="rId8"/>
    <p:sldLayoutId id="2147484283" r:id="rId9"/>
    <p:sldLayoutId id="2147484284" r:id="rId10"/>
    <p:sldLayoutId id="2147484285" r:id="rId11"/>
    <p:sldLayoutId id="2147484286" r:id="rId12"/>
    <p:sldLayoutId id="2147484287" r:id="rId13"/>
  </p:sldLayoutIdLst>
  <p:transition spd="slow">
    <p:randomBar dir="vert"/>
  </p:transition>
  <p:timing>
    <p:tnLst>
      <p:par>
        <p:cTn id="1" dur="indefinite" restart="never" nodeType="tmRoot"/>
      </p:par>
    </p:tnLst>
  </p:timing>
  <p:txStyles>
    <p:titleStyle>
      <a:lvl1pPr algn="l" rtl="0" eaLnBrk="0" fontAlgn="base" hangingPunct="0">
        <a:spcBef>
          <a:spcPct val="0"/>
        </a:spcBef>
        <a:spcAft>
          <a:spcPct val="0"/>
        </a:spcAft>
        <a:defRPr sz="3600" kern="1200" cap="all">
          <a:solidFill>
            <a:schemeClr val="tx2"/>
          </a:solidFill>
          <a:effectLst>
            <a:reflection blurRad="12700" stA="48000" endA="300" endPos="55000" dir="5400000" sy="-90000" algn="bl" rotWithShape="0"/>
          </a:effectLst>
          <a:latin typeface="+mj-lt"/>
          <a:ea typeface="+mj-ea"/>
          <a:cs typeface="+mj-cs"/>
        </a:defRPr>
      </a:lvl1pPr>
      <a:lvl2pPr algn="l" rtl="0" eaLnBrk="0" fontAlgn="base" hangingPunct="0">
        <a:spcBef>
          <a:spcPct val="0"/>
        </a:spcBef>
        <a:spcAft>
          <a:spcPct val="0"/>
        </a:spcAft>
        <a:defRPr sz="3600">
          <a:solidFill>
            <a:schemeClr val="tx2"/>
          </a:solidFill>
          <a:latin typeface="Franklin Gothic Medium" pitchFamily="34" charset="0"/>
          <a:ea typeface="微軟正黑體" pitchFamily="34" charset="-120"/>
        </a:defRPr>
      </a:lvl2pPr>
      <a:lvl3pPr algn="l" rtl="0" eaLnBrk="0" fontAlgn="base" hangingPunct="0">
        <a:spcBef>
          <a:spcPct val="0"/>
        </a:spcBef>
        <a:spcAft>
          <a:spcPct val="0"/>
        </a:spcAft>
        <a:defRPr sz="3600">
          <a:solidFill>
            <a:schemeClr val="tx2"/>
          </a:solidFill>
          <a:latin typeface="Franklin Gothic Medium" pitchFamily="34" charset="0"/>
          <a:ea typeface="微軟正黑體" pitchFamily="34" charset="-120"/>
        </a:defRPr>
      </a:lvl3pPr>
      <a:lvl4pPr algn="l" rtl="0" eaLnBrk="0" fontAlgn="base" hangingPunct="0">
        <a:spcBef>
          <a:spcPct val="0"/>
        </a:spcBef>
        <a:spcAft>
          <a:spcPct val="0"/>
        </a:spcAft>
        <a:defRPr sz="3600">
          <a:solidFill>
            <a:schemeClr val="tx2"/>
          </a:solidFill>
          <a:latin typeface="Franklin Gothic Medium" pitchFamily="34" charset="0"/>
          <a:ea typeface="微軟正黑體" pitchFamily="34" charset="-120"/>
        </a:defRPr>
      </a:lvl4pPr>
      <a:lvl5pPr algn="l" rtl="0" eaLnBrk="0" fontAlgn="base" hangingPunct="0">
        <a:spcBef>
          <a:spcPct val="0"/>
        </a:spcBef>
        <a:spcAft>
          <a:spcPct val="0"/>
        </a:spcAft>
        <a:defRPr sz="3600">
          <a:solidFill>
            <a:schemeClr val="tx2"/>
          </a:solidFill>
          <a:latin typeface="Franklin Gothic Medium" pitchFamily="34" charset="0"/>
          <a:ea typeface="微軟正黑體" pitchFamily="34" charset="-120"/>
        </a:defRPr>
      </a:lvl5pPr>
      <a:lvl6pPr marL="457200" algn="l" rtl="0" fontAlgn="base">
        <a:spcBef>
          <a:spcPct val="0"/>
        </a:spcBef>
        <a:spcAft>
          <a:spcPct val="0"/>
        </a:spcAft>
        <a:defRPr sz="3600">
          <a:solidFill>
            <a:schemeClr val="tx2"/>
          </a:solidFill>
          <a:latin typeface="Franklin Gothic Medium" pitchFamily="34" charset="0"/>
          <a:ea typeface="微軟正黑體" pitchFamily="34" charset="-120"/>
        </a:defRPr>
      </a:lvl6pPr>
      <a:lvl7pPr marL="914400" algn="l" rtl="0" fontAlgn="base">
        <a:spcBef>
          <a:spcPct val="0"/>
        </a:spcBef>
        <a:spcAft>
          <a:spcPct val="0"/>
        </a:spcAft>
        <a:defRPr sz="3600">
          <a:solidFill>
            <a:schemeClr val="tx2"/>
          </a:solidFill>
          <a:latin typeface="Franklin Gothic Medium" pitchFamily="34" charset="0"/>
          <a:ea typeface="微軟正黑體" pitchFamily="34" charset="-120"/>
        </a:defRPr>
      </a:lvl7pPr>
      <a:lvl8pPr marL="1371600" algn="l" rtl="0" fontAlgn="base">
        <a:spcBef>
          <a:spcPct val="0"/>
        </a:spcBef>
        <a:spcAft>
          <a:spcPct val="0"/>
        </a:spcAft>
        <a:defRPr sz="3600">
          <a:solidFill>
            <a:schemeClr val="tx2"/>
          </a:solidFill>
          <a:latin typeface="Franklin Gothic Medium" pitchFamily="34" charset="0"/>
          <a:ea typeface="微軟正黑體" pitchFamily="34" charset="-120"/>
        </a:defRPr>
      </a:lvl8pPr>
      <a:lvl9pPr marL="1828800" algn="l" rtl="0" fontAlgn="base">
        <a:spcBef>
          <a:spcPct val="0"/>
        </a:spcBef>
        <a:spcAft>
          <a:spcPct val="0"/>
        </a:spcAft>
        <a:defRPr sz="3600">
          <a:solidFill>
            <a:schemeClr val="tx2"/>
          </a:solidFill>
          <a:latin typeface="Franklin Gothic Medium" pitchFamily="34" charset="0"/>
          <a:ea typeface="微軟正黑體" pitchFamily="34" charset="-120"/>
        </a:defRPr>
      </a:lvl9pPr>
    </p:titleStyle>
    <p:bodyStyle>
      <a:lvl1pPr marL="342900" indent="-342900" algn="l" rtl="0" eaLnBrk="0" fontAlgn="base" hangingPunct="0">
        <a:spcBef>
          <a:spcPct val="20000"/>
        </a:spcBef>
        <a:spcAft>
          <a:spcPct val="0"/>
        </a:spcAft>
        <a:buClr>
          <a:schemeClr val="accent1"/>
        </a:buClr>
        <a:buSzPct val="70000"/>
        <a:buFont typeface="Wingdings 2" pitchFamily="18" charset="2"/>
        <a:buChar char=""/>
        <a:defRPr sz="3200" kern="1200">
          <a:solidFill>
            <a:schemeClr val="tx2"/>
          </a:solidFill>
          <a:latin typeface="+mn-lt"/>
          <a:ea typeface="+mn-ea"/>
          <a:cs typeface="+mn-cs"/>
        </a:defRPr>
      </a:lvl1pPr>
      <a:lvl2pPr marL="742950" indent="-285750" algn="l" rtl="0" eaLnBrk="0" fontAlgn="base" hangingPunct="0">
        <a:spcBef>
          <a:spcPct val="20000"/>
        </a:spcBef>
        <a:spcAft>
          <a:spcPct val="0"/>
        </a:spcAft>
        <a:buClr>
          <a:schemeClr val="accent1"/>
        </a:buClr>
        <a:buSzPct val="70000"/>
        <a:buFont typeface="Wingdings 2" pitchFamily="18" charset="2"/>
        <a:buChar char=""/>
        <a:defRPr sz="2800" kern="1200">
          <a:solidFill>
            <a:schemeClr val="tx2"/>
          </a:solidFill>
          <a:latin typeface="+mn-lt"/>
          <a:ea typeface="+mn-ea"/>
          <a:cs typeface="+mn-cs"/>
        </a:defRPr>
      </a:lvl2pPr>
      <a:lvl3pPr marL="1143000" indent="-228600" algn="l" rtl="0" eaLnBrk="0" fontAlgn="base" hangingPunct="0">
        <a:spcBef>
          <a:spcPct val="20000"/>
        </a:spcBef>
        <a:spcAft>
          <a:spcPct val="0"/>
        </a:spcAft>
        <a:buClr>
          <a:schemeClr val="accent1"/>
        </a:buClr>
        <a:buSzPct val="70000"/>
        <a:buFont typeface="Wingdings 2" pitchFamily="18" charset="2"/>
        <a:buChar char=""/>
        <a:defRPr sz="2400" kern="1200">
          <a:solidFill>
            <a:schemeClr val="tx2"/>
          </a:solidFill>
          <a:latin typeface="+mn-lt"/>
          <a:ea typeface="+mn-ea"/>
          <a:cs typeface="+mn-cs"/>
        </a:defRPr>
      </a:lvl3pPr>
      <a:lvl4pPr marL="1600200" indent="-228600" algn="l" rtl="0" eaLnBrk="0" fontAlgn="base" hangingPunct="0">
        <a:spcBef>
          <a:spcPct val="20000"/>
        </a:spcBef>
        <a:spcAft>
          <a:spcPct val="0"/>
        </a:spcAft>
        <a:buClr>
          <a:schemeClr val="accent1"/>
        </a:buClr>
        <a:buSzPct val="70000"/>
        <a:buFont typeface="Wingdings 2" pitchFamily="18" charset="2"/>
        <a:buChar char=""/>
        <a:defRPr sz="2000" kern="1200">
          <a:solidFill>
            <a:schemeClr val="tx2"/>
          </a:solidFill>
          <a:latin typeface="+mn-lt"/>
          <a:ea typeface="+mn-ea"/>
          <a:cs typeface="+mn-cs"/>
        </a:defRPr>
      </a:lvl4pPr>
      <a:lvl5pPr marL="2057400" indent="-228600" algn="l" rtl="0" eaLnBrk="0" fontAlgn="base" hangingPunct="0">
        <a:spcBef>
          <a:spcPct val="20000"/>
        </a:spcBef>
        <a:spcAft>
          <a:spcPct val="0"/>
        </a:spcAft>
        <a:buClr>
          <a:schemeClr val="accent1"/>
        </a:buClr>
        <a:buSzPct val="60000"/>
        <a:buFont typeface="Wingdings 2" pitchFamily="18" charset="2"/>
        <a:buChar char=""/>
        <a:defRPr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jp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4" Type="http://schemas.openxmlformats.org/officeDocument/2006/relationships/slide" Target="slide12.xml"/><Relationship Id="rId5" Type="http://schemas.openxmlformats.org/officeDocument/2006/relationships/slide" Target="slide14.xml"/><Relationship Id="rId6" Type="http://schemas.openxmlformats.org/officeDocument/2006/relationships/slide" Target="slide18.xml"/><Relationship Id="rId7" Type="http://schemas.openxmlformats.org/officeDocument/2006/relationships/slide" Target="slide21.xml"/><Relationship Id="rId8" Type="http://schemas.openxmlformats.org/officeDocument/2006/relationships/image" Target="../media/image8.jpg"/><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3.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4.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5.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2.xml"/><Relationship Id="rId2" Type="http://schemas.openxmlformats.org/officeDocument/2006/relationships/slide" Target="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kumimoji="1" lang="zh-TW" altLang="en-US"/>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00" y="0"/>
            <a:ext cx="9177963" cy="6858000"/>
          </a:xfrm>
        </p:spPr>
      </p:pic>
    </p:spTree>
    <p:extLst>
      <p:ext uri="{BB962C8B-B14F-4D97-AF65-F5344CB8AC3E}">
        <p14:creationId xmlns:p14="http://schemas.microsoft.com/office/powerpoint/2010/main" val="58730019"/>
      </p:ext>
    </p:extLst>
  </p:cSld>
  <p:clrMapOvr>
    <a:masterClrMapping/>
  </p:clrMapOvr>
  <p:transition spd="slow">
    <p:randomBar dir="ver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1</a:t>
            </a:r>
            <a:r>
              <a:rPr lang="en-US" altLang="zh-TW" sz="4400" dirty="0" smtClean="0">
                <a:solidFill>
                  <a:srgbClr val="663300"/>
                </a:solidFill>
                <a:effectLst/>
                <a:latin typeface="Arial" pitchFamily="34" charset="0"/>
                <a:ea typeface="標楷體" pitchFamily="65" charset="-120"/>
                <a:cs typeface="Arial" pitchFamily="34" charset="0"/>
              </a:rPr>
              <a:t>-1</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人工智慧與物聯網的前世今生</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42938" y="1752600"/>
            <a:ext cx="7929562"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物聯網的發展，可以說跟電腦發展趨勢有緊密關係，從</a:t>
            </a:r>
            <a:r>
              <a:rPr lang="en-US" altLang="zh-TW" sz="2400" dirty="0">
                <a:latin typeface="Kaiti TC" charset="-120"/>
                <a:ea typeface="Kaiti TC" charset="-120"/>
                <a:cs typeface="Kaiti TC" charset="-120"/>
              </a:rPr>
              <a:t>1946</a:t>
            </a:r>
            <a:r>
              <a:rPr lang="zh-TW" altLang="en-US" sz="2400" dirty="0">
                <a:latin typeface="Kaiti TC" charset="-120"/>
                <a:ea typeface="Kaiti TC" charset="-120"/>
                <a:cs typeface="Kaiti TC" charset="-120"/>
              </a:rPr>
              <a:t>年賓州大學為美國陸軍製造</a:t>
            </a:r>
            <a:r>
              <a:rPr lang="en-US" altLang="zh-TW" sz="2400" dirty="0">
                <a:latin typeface="Kaiti TC" charset="-120"/>
                <a:ea typeface="Kaiti TC" charset="-120"/>
                <a:cs typeface="Kaiti TC" charset="-120"/>
              </a:rPr>
              <a:t>ENIAC</a:t>
            </a:r>
            <a:r>
              <a:rPr lang="zh-TW" altLang="en-US" sz="2400" dirty="0">
                <a:latin typeface="Kaiti TC" charset="-120"/>
                <a:ea typeface="Kaiti TC" charset="-120"/>
                <a:cs typeface="Kaiti TC" charset="-120"/>
              </a:rPr>
              <a:t>這個第一台真空管電腦開始，</a:t>
            </a:r>
            <a:r>
              <a:rPr lang="en-US" altLang="zh-TW" sz="2400" dirty="0">
                <a:latin typeface="Kaiti TC" charset="-120"/>
                <a:ea typeface="Kaiti TC" charset="-120"/>
                <a:cs typeface="Kaiti TC" charset="-120"/>
              </a:rPr>
              <a:t>1964</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IBM</a:t>
            </a:r>
            <a:r>
              <a:rPr lang="zh-TW" altLang="en-US" sz="2400" dirty="0">
                <a:latin typeface="Kaiti TC" charset="-120"/>
                <a:ea typeface="Kaiti TC" charset="-120"/>
                <a:cs typeface="Kaiti TC" charset="-120"/>
              </a:rPr>
              <a:t>開發了第一台大電腦，</a:t>
            </a:r>
            <a:r>
              <a:rPr lang="en-US" altLang="zh-TW" sz="2400" dirty="0">
                <a:latin typeface="Kaiti TC" charset="-120"/>
                <a:ea typeface="Kaiti TC" charset="-120"/>
                <a:cs typeface="Kaiti TC" charset="-120"/>
              </a:rPr>
              <a:t>1977</a:t>
            </a:r>
            <a:r>
              <a:rPr lang="zh-TW" altLang="en-US" sz="2400" dirty="0">
                <a:latin typeface="Kaiti TC" charset="-120"/>
                <a:ea typeface="Kaiti TC" charset="-120"/>
                <a:cs typeface="Kaiti TC" charset="-120"/>
              </a:rPr>
              <a:t>年蘋果電腦開發了第一台有螢幕的個人電腦</a:t>
            </a:r>
            <a:r>
              <a:rPr lang="en-US" altLang="zh-TW" sz="2400" dirty="0">
                <a:latin typeface="Kaiti TC" charset="-120"/>
                <a:ea typeface="Kaiti TC" charset="-120"/>
                <a:cs typeface="Kaiti TC" charset="-120"/>
              </a:rPr>
              <a:t>Apple II</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1980</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IBM</a:t>
            </a:r>
            <a:r>
              <a:rPr lang="zh-TW" altLang="en-US" sz="2400" dirty="0">
                <a:latin typeface="Kaiti TC" charset="-120"/>
                <a:ea typeface="Kaiti TC" charset="-120"/>
                <a:cs typeface="Kaiti TC" charset="-120"/>
              </a:rPr>
              <a:t>開發了</a:t>
            </a:r>
            <a:r>
              <a:rPr lang="en-US" altLang="zh-TW" sz="2400" dirty="0">
                <a:latin typeface="Kaiti TC" charset="-120"/>
                <a:ea typeface="Kaiti TC" charset="-120"/>
                <a:cs typeface="Kaiti TC" charset="-120"/>
              </a:rPr>
              <a:t>IBM-PC 5150</a:t>
            </a:r>
            <a:r>
              <a:rPr lang="zh-TW" altLang="en-US" sz="2400" dirty="0">
                <a:latin typeface="Kaiti TC" charset="-120"/>
                <a:ea typeface="Kaiti TC" charset="-120"/>
                <a:cs typeface="Kaiti TC" charset="-120"/>
              </a:rPr>
              <a:t>，到</a:t>
            </a:r>
            <a:r>
              <a:rPr lang="en-US" altLang="zh-TW" sz="2400" dirty="0">
                <a:latin typeface="Kaiti TC" charset="-120"/>
                <a:ea typeface="Kaiti TC" charset="-120"/>
                <a:cs typeface="Kaiti TC" charset="-120"/>
              </a:rPr>
              <a:t>1985</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Toshiba</a:t>
            </a:r>
            <a:r>
              <a:rPr lang="zh-TW" altLang="en-US" sz="2400" dirty="0">
                <a:latin typeface="Kaiti TC" charset="-120"/>
                <a:ea typeface="Kaiti TC" charset="-120"/>
                <a:cs typeface="Kaiti TC" charset="-120"/>
              </a:rPr>
              <a:t>開發了第一台筆記型電腦</a:t>
            </a:r>
            <a:r>
              <a:rPr lang="en-US" altLang="zh-TW" sz="2400" dirty="0">
                <a:latin typeface="Kaiti TC" charset="-120"/>
                <a:ea typeface="Kaiti TC" charset="-120"/>
                <a:cs typeface="Kaiti TC" charset="-120"/>
              </a:rPr>
              <a:t>Toshiba T1100</a:t>
            </a:r>
            <a:r>
              <a:rPr lang="zh-TW" altLang="en-US" sz="2400" dirty="0">
                <a:latin typeface="Kaiti TC" charset="-120"/>
                <a:ea typeface="Kaiti TC" charset="-120"/>
                <a:cs typeface="Kaiti TC" charset="-120"/>
              </a:rPr>
              <a:t>。由此看到電腦晶片越來越小，運算速度遵循摩爾定律越來越</a:t>
            </a:r>
            <a:r>
              <a:rPr lang="zh-TW" altLang="en-US" sz="2400" dirty="0" smtClean="0">
                <a:latin typeface="Kaiti TC" charset="-120"/>
                <a:ea typeface="Kaiti TC" charset="-120"/>
                <a:cs typeface="Kaiti TC" charset="-120"/>
              </a:rPr>
              <a:t>快</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到</a:t>
            </a:r>
            <a:r>
              <a:rPr lang="zh-TW" altLang="en-US" sz="2400" dirty="0">
                <a:latin typeface="Kaiti TC" charset="-120"/>
                <a:ea typeface="Kaiti TC" charset="-120"/>
                <a:cs typeface="Kaiti TC" charset="-120"/>
              </a:rPr>
              <a:t>了</a:t>
            </a:r>
            <a:r>
              <a:rPr lang="en-US" altLang="zh-TW" sz="2400" dirty="0">
                <a:latin typeface="Kaiti TC" charset="-120"/>
                <a:ea typeface="Kaiti TC" charset="-120"/>
                <a:cs typeface="Kaiti TC" charset="-120"/>
              </a:rPr>
              <a:t>1999</a:t>
            </a:r>
            <a:r>
              <a:rPr lang="zh-TW" altLang="en-US" sz="2400" dirty="0">
                <a:latin typeface="Kaiti TC" charset="-120"/>
                <a:ea typeface="Kaiti TC" charset="-120"/>
                <a:cs typeface="Kaiti TC" charset="-120"/>
              </a:rPr>
              <a:t>年麻省理工學成立</a:t>
            </a:r>
            <a:r>
              <a:rPr lang="en-US" altLang="zh-TW" sz="2400" dirty="0">
                <a:latin typeface="Kaiti TC" charset="-120"/>
                <a:ea typeface="Kaiti TC" charset="-120"/>
                <a:cs typeface="Kaiti TC" charset="-120"/>
              </a:rPr>
              <a:t>AUTO-ID</a:t>
            </a:r>
            <a:r>
              <a:rPr lang="zh-TW" altLang="en-US" sz="2400" dirty="0">
                <a:latin typeface="Kaiti TC" charset="-120"/>
                <a:ea typeface="Kaiti TC" charset="-120"/>
                <a:cs typeface="Kaiti TC" charset="-120"/>
              </a:rPr>
              <a:t>中心，提出物聯網概念；</a:t>
            </a:r>
            <a:r>
              <a:rPr lang="en-US" altLang="zh-TW" sz="2400" dirty="0">
                <a:latin typeface="Kaiti TC" charset="-120"/>
                <a:ea typeface="Kaiti TC" charset="-120"/>
                <a:cs typeface="Kaiti TC" charset="-120"/>
              </a:rPr>
              <a:t>2003</a:t>
            </a:r>
            <a:r>
              <a:rPr lang="zh-TW" altLang="en-US" sz="2400" dirty="0">
                <a:latin typeface="Kaiti TC" charset="-120"/>
                <a:ea typeface="Kaiti TC" charset="-120"/>
                <a:cs typeface="Kaiti TC" charset="-120"/>
              </a:rPr>
              <a:t>年比爾蓋茲展示了他西雅圖豪宅中設備都聯網而且智慧，讓大家感受到了物聯網的魅力</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而</a:t>
            </a:r>
            <a:r>
              <a:rPr lang="en-US" altLang="zh-TW" sz="2400" dirty="0">
                <a:latin typeface="Kaiti TC" charset="-120"/>
                <a:ea typeface="Kaiti TC" charset="-120"/>
                <a:cs typeface="Kaiti TC" charset="-120"/>
              </a:rPr>
              <a:t>2007</a:t>
            </a:r>
            <a:r>
              <a:rPr lang="zh-TW" altLang="en-US" sz="2400" dirty="0">
                <a:latin typeface="Kaiti TC" charset="-120"/>
                <a:ea typeface="Kaiti TC" charset="-120"/>
                <a:cs typeface="Kaiti TC" charset="-120"/>
              </a:rPr>
              <a:t>年的第一代</a:t>
            </a:r>
            <a:r>
              <a:rPr lang="en-US" altLang="zh-TW" sz="2400" dirty="0">
                <a:latin typeface="Kaiti TC" charset="-120"/>
                <a:ea typeface="Kaiti TC" charset="-120"/>
                <a:cs typeface="Kaiti TC" charset="-120"/>
              </a:rPr>
              <a:t>iPhone</a:t>
            </a:r>
            <a:r>
              <a:rPr lang="zh-TW" altLang="en-US" sz="2400" dirty="0">
                <a:latin typeface="Kaiti TC" charset="-120"/>
                <a:ea typeface="Kaiti TC" charset="-120"/>
                <a:cs typeface="Kaiti TC" charset="-120"/>
              </a:rPr>
              <a:t>，讓智慧型手機成為生活必備之後，它可以輕鬆整合物聯網設備，讓物聯網及相關應用服務開始逐漸興起。  </a:t>
            </a:r>
            <a:endParaRPr lang="en-US" altLang="zh-TW" sz="2400" dirty="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871128087"/>
      </p:ext>
    </p:extLst>
  </p:cSld>
  <p:clrMapOvr>
    <a:masterClrMapping/>
  </p:clrMapOvr>
  <p:transition spd="slow">
    <p:randomBar dir="ver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1</a:t>
            </a:r>
            <a:r>
              <a:rPr lang="en-US" altLang="zh-TW" sz="4400" dirty="0" smtClean="0">
                <a:solidFill>
                  <a:srgbClr val="663300"/>
                </a:solidFill>
                <a:effectLst/>
                <a:latin typeface="Arial" pitchFamily="34" charset="0"/>
                <a:ea typeface="標楷體" pitchFamily="65" charset="-120"/>
                <a:cs typeface="Arial" pitchFamily="34" charset="0"/>
              </a:rPr>
              <a:t>-1</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人工智慧與物聯網的前世今生</a:t>
            </a:r>
          </a:p>
        </p:txBody>
      </p:sp>
      <p:sp>
        <p:nvSpPr>
          <p:cNvPr id="13" name="矩形 9"/>
          <p:cNvSpPr>
            <a:spLocks noChangeArrowheads="1"/>
          </p:cNvSpPr>
          <p:nvPr/>
        </p:nvSpPr>
        <p:spPr bwMode="auto">
          <a:xfrm>
            <a:off x="642938" y="1752600"/>
            <a:ext cx="792956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en-US" altLang="zh-TW" sz="2400" dirty="0" err="1" smtClean="0">
                <a:latin typeface="Kaiti TC" charset="-120"/>
                <a:ea typeface="Kaiti TC" charset="-120"/>
                <a:cs typeface="Kaiti TC" charset="-120"/>
              </a:rPr>
              <a:t>AIoT</a:t>
            </a:r>
            <a:r>
              <a:rPr lang="zh-TW" altLang="en-US" sz="2400" dirty="0" smtClean="0">
                <a:latin typeface="Kaiti TC" charset="-120"/>
                <a:ea typeface="Kaiti TC" charset="-120"/>
                <a:cs typeface="Kaiti TC" charset="-120"/>
              </a:rPr>
              <a:t>四層架構：</a:t>
            </a:r>
            <a:r>
              <a:rPr lang="zh-TW" altLang="en-US" sz="2400" dirty="0">
                <a:latin typeface="Kaiti TC" charset="-120"/>
                <a:ea typeface="Kaiti TC" charset="-120"/>
                <a:cs typeface="Kaiti TC" charset="-120"/>
              </a:rPr>
              <a:t> </a:t>
            </a:r>
            <a:endParaRPr lang="en-US" altLang="zh-TW" sz="2400" dirty="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pic>
        <p:nvPicPr>
          <p:cNvPr id="11" name="圖片 10"/>
          <p:cNvPicPr/>
          <p:nvPr/>
        </p:nvPicPr>
        <p:blipFill>
          <a:blip r:embed="rId6">
            <a:extLst>
              <a:ext uri="{28A0092B-C50C-407E-A947-70E740481C1C}">
                <a14:useLocalDpi xmlns:a14="http://schemas.microsoft.com/office/drawing/2010/main" val="0"/>
              </a:ext>
            </a:extLst>
          </a:blip>
          <a:stretch>
            <a:fillRect/>
          </a:stretch>
        </p:blipFill>
        <p:spPr>
          <a:xfrm>
            <a:off x="4229100" y="1696226"/>
            <a:ext cx="4762500" cy="4580537"/>
          </a:xfrm>
          <a:prstGeom prst="rect">
            <a:avLst/>
          </a:prstGeom>
        </p:spPr>
      </p:pic>
    </p:spTree>
    <p:extLst>
      <p:ext uri="{BB962C8B-B14F-4D97-AF65-F5344CB8AC3E}">
        <p14:creationId xmlns:p14="http://schemas.microsoft.com/office/powerpoint/2010/main" val="1827031705"/>
      </p:ext>
    </p:extLst>
  </p:cSld>
  <p:clrMapOvr>
    <a:masterClrMapping/>
  </p:clrMapOvr>
  <p:transition spd="slow">
    <p:randomBar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457200" y="656650"/>
            <a:ext cx="8229600" cy="1858962"/>
          </a:xfrm>
        </p:spPr>
        <p:txBody>
          <a:bodyPr>
            <a:noAutofit/>
          </a:bodyPr>
          <a:lstStyle/>
          <a:p>
            <a:pPr algn="ctr"/>
            <a:r>
              <a:rPr lang="en-US" altLang="zh-TW" sz="4400" dirty="0">
                <a:solidFill>
                  <a:srgbClr val="663300"/>
                </a:solidFill>
                <a:effectLst/>
                <a:latin typeface="Arial" pitchFamily="34" charset="0"/>
                <a:ea typeface="標楷體" pitchFamily="65" charset="-120"/>
                <a:cs typeface="Arial" pitchFamily="34" charset="0"/>
              </a:rPr>
              <a:t>1-2</a:t>
            </a:r>
            <a:r>
              <a:rPr lang="zh-TW" altLang="en-US" sz="4400" dirty="0">
                <a:solidFill>
                  <a:srgbClr val="663300"/>
                </a:solidFill>
                <a:effectLst/>
                <a:latin typeface="Arial" pitchFamily="34" charset="0"/>
                <a:ea typeface="標楷體" pitchFamily="65" charset="-120"/>
                <a:cs typeface="Arial" pitchFamily="34" charset="0"/>
              </a:rPr>
              <a:t>　人工智慧在物聯網上的應用</a:t>
            </a:r>
          </a:p>
        </p:txBody>
      </p:sp>
      <p:sp>
        <p:nvSpPr>
          <p:cNvPr id="13" name="矩形 9"/>
          <p:cNvSpPr>
            <a:spLocks noChangeArrowheads="1"/>
          </p:cNvSpPr>
          <p:nvPr/>
        </p:nvSpPr>
        <p:spPr bwMode="auto">
          <a:xfrm>
            <a:off x="381000" y="2668012"/>
            <a:ext cx="7929562"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1">
              <a:buClr>
                <a:srgbClr val="0099CC"/>
              </a:buClr>
            </a:pPr>
            <a:r>
              <a:rPr lang="zh-TW" altLang="en-US" sz="2400" dirty="0" smtClean="0">
                <a:latin typeface="Kaiti TC" charset="-120"/>
                <a:ea typeface="Kaiti TC" charset="-120"/>
                <a:cs typeface="Kaiti TC" charset="-120"/>
              </a:rPr>
              <a:t>六大應用方式：</a:t>
            </a:r>
            <a:endParaRPr lang="en-US" altLang="zh-TW" sz="2400" dirty="0" smtClean="0">
              <a:latin typeface="Kaiti TC" charset="-120"/>
              <a:ea typeface="Kaiti TC" charset="-120"/>
              <a:cs typeface="Kaiti TC" charset="-120"/>
            </a:endParaRPr>
          </a:p>
          <a:p>
            <a:pPr marL="914400" lvl="1" indent="-457200">
              <a:buClr>
                <a:srgbClr val="0099CC"/>
              </a:buClr>
              <a:buFont typeface="+mj-lt"/>
              <a:buAutoNum type="arabicPeriod"/>
            </a:pPr>
            <a:r>
              <a:rPr lang="zh-TW" altLang="en-US" sz="2400" dirty="0" smtClean="0">
                <a:latin typeface="Kaiti TC" charset="-120"/>
                <a:ea typeface="Kaiti TC" charset="-120"/>
                <a:cs typeface="Kaiti TC" charset="-120"/>
              </a:rPr>
              <a:t>影像</a:t>
            </a:r>
            <a:r>
              <a:rPr lang="zh-TW" altLang="en-US" sz="2400" dirty="0">
                <a:latin typeface="Kaiti TC" charset="-120"/>
                <a:ea typeface="Kaiti TC" charset="-120"/>
                <a:cs typeface="Kaiti TC" charset="-120"/>
              </a:rPr>
              <a:t>辨識分析：例如，機器人</a:t>
            </a:r>
            <a:r>
              <a:rPr lang="en-US" altLang="zh-TW" sz="2400" dirty="0">
                <a:latin typeface="Kaiti TC" charset="-120"/>
                <a:ea typeface="Kaiti TC" charset="-120"/>
                <a:cs typeface="Kaiti TC" charset="-120"/>
              </a:rPr>
              <a:t>Pepper</a:t>
            </a:r>
            <a:r>
              <a:rPr lang="zh-TW" altLang="en-US" sz="2400" dirty="0">
                <a:latin typeface="Kaiti TC" charset="-120"/>
                <a:ea typeface="Kaiti TC" charset="-120"/>
                <a:cs typeface="Kaiti TC" charset="-120"/>
              </a:rPr>
              <a:t>透過身上的攝影機（眼睛），用得到的影像辨識人的表情對應到資料庫中的情緒種類，了解對象的情緒狀況。 </a:t>
            </a:r>
          </a:p>
          <a:p>
            <a:pPr marL="914400" lvl="1" indent="-457200">
              <a:buClr>
                <a:srgbClr val="0099CC"/>
              </a:buClr>
              <a:buFont typeface="+mj-lt"/>
              <a:buAutoNum type="arabicPeriod"/>
            </a:pPr>
            <a:r>
              <a:rPr lang="zh-TW" altLang="en-US" sz="2400" dirty="0">
                <a:latin typeface="Kaiti TC" charset="-120"/>
                <a:ea typeface="Kaiti TC" charset="-120"/>
                <a:cs typeface="Kaiti TC" charset="-120"/>
              </a:rPr>
              <a:t>聲音辨識分析：例如，透過麥克風收集到人的聲音資料，辨識分析後轉成文字。 </a:t>
            </a:r>
            <a:endParaRPr lang="en-US" altLang="zh-TW" sz="2400" dirty="0">
              <a:latin typeface="Kaiti TC" charset="-120"/>
              <a:ea typeface="Kaiti TC" charset="-120"/>
              <a:cs typeface="Kaiti TC" charset="-120"/>
            </a:endParaRPr>
          </a:p>
          <a:p>
            <a:pPr marL="914400" lvl="1" indent="-457200">
              <a:buClr>
                <a:srgbClr val="0099CC"/>
              </a:buClr>
              <a:buFont typeface="+mj-lt"/>
              <a:buAutoNum type="arabicPeriod"/>
            </a:pPr>
            <a:r>
              <a:rPr lang="zh-TW" altLang="en-US" sz="2400" dirty="0">
                <a:latin typeface="Kaiti TC" charset="-120"/>
                <a:ea typeface="Kaiti TC" charset="-120"/>
                <a:cs typeface="Kaiti TC" charset="-120"/>
              </a:rPr>
              <a:t>自然語言處理：例如，將麥克風收集到的人的聲音轉成文字意義後做語意分析</a:t>
            </a:r>
            <a:r>
              <a:rPr lang="zh-TW" altLang="en-US" sz="2400" dirty="0" smtClean="0">
                <a:latin typeface="Kaiti TC" charset="-120"/>
                <a:ea typeface="Kaiti TC" charset="-120"/>
                <a:cs typeface="Kaiti TC" charset="-120"/>
              </a:rPr>
              <a:t>。</a:t>
            </a:r>
            <a:endParaRPr lang="zh-TW" altLang="en-US" sz="2400" dirty="0">
              <a:latin typeface="Kaiti TC" charset="-120"/>
              <a:ea typeface="Kaiti TC" charset="-120"/>
              <a:cs typeface="Kaiti TC" charset="-120"/>
            </a:endParaRPr>
          </a:p>
        </p:txBody>
      </p:sp>
    </p:spTree>
    <p:extLst>
      <p:ext uri="{BB962C8B-B14F-4D97-AF65-F5344CB8AC3E}">
        <p14:creationId xmlns:p14="http://schemas.microsoft.com/office/powerpoint/2010/main" val="265599425"/>
      </p:ext>
    </p:extLst>
  </p:cSld>
  <p:clrMapOvr>
    <a:masterClrMapping/>
  </p:clrMapOvr>
  <p:transition spd="slow">
    <p:randomBar dir="ver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457200" y="659789"/>
            <a:ext cx="8001000" cy="1295400"/>
          </a:xfrm>
        </p:spPr>
        <p:txBody>
          <a:bodyPr>
            <a:noAutofit/>
          </a:bodyPr>
          <a:lstStyle/>
          <a:p>
            <a:pPr algn="ctr"/>
            <a:r>
              <a:rPr lang="en-US" altLang="zh-TW" sz="4400" dirty="0">
                <a:solidFill>
                  <a:srgbClr val="663300"/>
                </a:solidFill>
                <a:effectLst/>
                <a:latin typeface="Arial" pitchFamily="34" charset="0"/>
                <a:ea typeface="標楷體" pitchFamily="65" charset="-120"/>
                <a:cs typeface="Arial" pitchFamily="34" charset="0"/>
              </a:rPr>
              <a:t>1-2</a:t>
            </a:r>
            <a:r>
              <a:rPr lang="zh-TW" altLang="en-US" sz="4400" dirty="0">
                <a:solidFill>
                  <a:srgbClr val="663300"/>
                </a:solidFill>
                <a:effectLst/>
                <a:latin typeface="Arial" pitchFamily="34" charset="0"/>
                <a:ea typeface="標楷體" pitchFamily="65" charset="-120"/>
                <a:cs typeface="Arial" pitchFamily="34" charset="0"/>
              </a:rPr>
              <a:t>　人工智慧在物聯網上的應用</a:t>
            </a:r>
          </a:p>
        </p:txBody>
      </p:sp>
      <p:sp>
        <p:nvSpPr>
          <p:cNvPr id="13" name="矩形 9"/>
          <p:cNvSpPr>
            <a:spLocks noChangeArrowheads="1"/>
          </p:cNvSpPr>
          <p:nvPr/>
        </p:nvSpPr>
        <p:spPr bwMode="auto">
          <a:xfrm>
            <a:off x="357189" y="2192715"/>
            <a:ext cx="7929562" cy="6494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914400" lvl="1" indent="-457200">
              <a:buClr>
                <a:srgbClr val="0099CC"/>
              </a:buClr>
              <a:buFont typeface="+mj-lt"/>
              <a:buAutoNum type="arabicPeriod" startAt="4"/>
            </a:pPr>
            <a:r>
              <a:rPr lang="zh-TW" altLang="en-US" sz="2400" dirty="0" smtClean="0">
                <a:latin typeface="Kaiti TC" charset="-120"/>
                <a:ea typeface="Kaiti TC" charset="-120"/>
                <a:cs typeface="Kaiti TC" charset="-120"/>
              </a:rPr>
              <a:t>大數據</a:t>
            </a:r>
            <a:r>
              <a:rPr lang="en-US" altLang="zh-TW" sz="2400" dirty="0" smtClean="0">
                <a:latin typeface="Kaiti TC" charset="-120"/>
                <a:ea typeface="Kaiti TC" charset="-120"/>
                <a:cs typeface="Kaiti TC" charset="-120"/>
              </a:rPr>
              <a:t>-</a:t>
            </a:r>
            <a:r>
              <a:rPr lang="zh-TW" altLang="en-US" sz="2400" dirty="0" smtClean="0">
                <a:latin typeface="Kaiti TC" charset="-120"/>
                <a:ea typeface="Kaiti TC" charset="-120"/>
                <a:cs typeface="Kaiti TC" charset="-120"/>
              </a:rPr>
              <a:t>利用各種資料整合，正確判斷出趨勢：例如，智慧工業透過平時收集的機器運作資料，在機器壞掉前，可以透過分析而找出最適時間，讓保養人員做預防性保養。</a:t>
            </a:r>
            <a:endParaRPr lang="en-US" altLang="zh-TW" sz="2400" dirty="0" smtClean="0">
              <a:latin typeface="Kaiti TC" charset="-120"/>
              <a:ea typeface="Kaiti TC" charset="-120"/>
              <a:cs typeface="Kaiti TC" charset="-120"/>
            </a:endParaRPr>
          </a:p>
          <a:p>
            <a:pPr marL="914400" lvl="1" indent="-457200">
              <a:buClr>
                <a:srgbClr val="0099CC"/>
              </a:buClr>
              <a:buFont typeface="+mj-lt"/>
              <a:buAutoNum type="arabicPeriod" startAt="5"/>
            </a:pPr>
            <a:r>
              <a:rPr lang="zh-TW" altLang="en-US" sz="2400" dirty="0">
                <a:latin typeface="Kaiti TC" charset="-120"/>
                <a:ea typeface="Kaiti TC" charset="-120"/>
                <a:cs typeface="Kaiti TC" charset="-120"/>
              </a:rPr>
              <a:t>透過各種資料的整合深度學習，提高判斷正確率：例如，透過整合攝影機攝影到的影像、聲音加上分析後的語意，等等資料一起做深度學習處理，從得到的結果正確判斷機率大增。</a:t>
            </a:r>
            <a:endParaRPr lang="en-US" altLang="zh-TW" sz="2400" dirty="0">
              <a:latin typeface="Kaiti TC" charset="-120"/>
              <a:ea typeface="Kaiti TC" charset="-120"/>
              <a:cs typeface="Kaiti TC" charset="-120"/>
            </a:endParaRPr>
          </a:p>
          <a:p>
            <a:pPr marL="914400" lvl="1" indent="-457200">
              <a:buClr>
                <a:srgbClr val="0099CC"/>
              </a:buClr>
              <a:buFont typeface="+mj-lt"/>
              <a:buAutoNum type="arabicPeriod" startAt="5"/>
            </a:pPr>
            <a:r>
              <a:rPr lang="zh-TW" altLang="en-US" sz="2400" dirty="0">
                <a:latin typeface="Kaiti TC" charset="-120"/>
                <a:ea typeface="Kaiti TC" charset="-120"/>
                <a:cs typeface="Kaiti TC" charset="-120"/>
              </a:rPr>
              <a:t>主動做出決策並行動：例如，</a:t>
            </a:r>
            <a:r>
              <a:rPr lang="en-US" altLang="zh-TW" sz="2400" dirty="0">
                <a:latin typeface="Kaiti TC" charset="-120"/>
                <a:ea typeface="Kaiti TC" charset="-120"/>
                <a:cs typeface="Kaiti TC" charset="-120"/>
              </a:rPr>
              <a:t>NVIDIA</a:t>
            </a:r>
            <a:r>
              <a:rPr lang="zh-TW" altLang="en-US" sz="2400" dirty="0">
                <a:latin typeface="Kaiti TC" charset="-120"/>
                <a:ea typeface="Kaiti TC" charset="-120"/>
                <a:cs typeface="Kaiti TC" charset="-120"/>
              </a:rPr>
              <a:t>的自動駕駛車整合多種感測器的資料，判斷車子的行進模式，以做到在路上安全自動駕駛。</a:t>
            </a:r>
            <a:br>
              <a:rPr lang="zh-TW" altLang="en-US" sz="2400" dirty="0">
                <a:latin typeface="Kaiti TC" charset="-120"/>
                <a:ea typeface="Kaiti TC" charset="-120"/>
                <a:cs typeface="Kaiti TC" charset="-120"/>
              </a:rPr>
            </a:br>
            <a:endParaRPr lang="zh-TW" altLang="en-US" sz="2400" dirty="0">
              <a:latin typeface="Kaiti TC" charset="-120"/>
              <a:ea typeface="Kaiti TC" charset="-120"/>
              <a:cs typeface="Kaiti TC" charset="-120"/>
            </a:endParaRPr>
          </a:p>
          <a:p>
            <a:pPr marL="914400" lvl="1" indent="-457200">
              <a:buClr>
                <a:srgbClr val="0099CC"/>
              </a:buClr>
              <a:buFont typeface="Arial" charset="0"/>
              <a:buChar char="•"/>
            </a:pPr>
            <a:endParaRPr lang="zh-TW" altLang="en-US" sz="2400" dirty="0">
              <a:latin typeface="Kaiti TC" charset="-120"/>
              <a:ea typeface="Kaiti TC" charset="-120"/>
              <a:cs typeface="Kaiti TC" charset="-120"/>
            </a:endParaRPr>
          </a:p>
          <a:p>
            <a:pPr>
              <a:buClr>
                <a:srgbClr val="0099CC"/>
              </a:buClr>
              <a:buFont typeface="Arial" charset="0"/>
              <a:buChar char="•"/>
            </a:pPr>
            <a:endParaRPr lang="en-US" altLang="zh-TW" sz="3200" dirty="0" smtClean="0">
              <a:latin typeface="Microsoft JhengHei" charset="-120"/>
              <a:ea typeface="Microsoft JhengHei" charset="-120"/>
              <a:cs typeface="Microsoft JhengHei" charset="-120"/>
            </a:endParaRPr>
          </a:p>
          <a:p>
            <a:pPr>
              <a:buClr>
                <a:srgbClr val="0099CC"/>
              </a:buClr>
              <a:buFont typeface="Arial" charset="0"/>
              <a:buChar char="•"/>
            </a:pPr>
            <a:endParaRPr lang="en-US" altLang="zh-TW" sz="2400" dirty="0"/>
          </a:p>
          <a:p>
            <a:pPr>
              <a:buClr>
                <a:srgbClr val="0099CC"/>
              </a:buClr>
              <a:buFont typeface="Arial" charset="0"/>
              <a:buChar char="•"/>
            </a:pPr>
            <a:endParaRPr lang="zh-TW" altLang="en-US" sz="2400" dirty="0"/>
          </a:p>
          <a:p>
            <a:pPr>
              <a:buClr>
                <a:srgbClr val="0099CC"/>
              </a:buClr>
              <a:buFont typeface="Arial" charset="0"/>
              <a:buChar char="•"/>
            </a:pPr>
            <a:endParaRPr lang="en-US" altLang="zh-TW" sz="2400" dirty="0" smtClean="0">
              <a:latin typeface="Kaiti TC" charset="-120"/>
              <a:ea typeface="Kaiti TC" charset="-120"/>
              <a:cs typeface="Kaiti TC" charset="-120"/>
            </a:endParaRPr>
          </a:p>
        </p:txBody>
      </p:sp>
    </p:spTree>
    <p:extLst>
      <p:ext uri="{BB962C8B-B14F-4D97-AF65-F5344CB8AC3E}">
        <p14:creationId xmlns:p14="http://schemas.microsoft.com/office/powerpoint/2010/main" val="1458517509"/>
      </p:ext>
    </p:extLst>
  </p:cSld>
  <p:clrMapOvr>
    <a:masterClrMapping/>
  </p:clrMapOvr>
  <p:transition spd="slow">
    <p:randomBar dir="ver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fontScale="90000"/>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1-3</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從業界大廠與學界動作看</a:t>
            </a:r>
            <a:r>
              <a:rPr lang="en-US" altLang="zh-TW" sz="4400" dirty="0" err="1">
                <a:solidFill>
                  <a:srgbClr val="663300"/>
                </a:solidFill>
                <a:effectLst/>
                <a:latin typeface="Arial" pitchFamily="34" charset="0"/>
                <a:ea typeface="標楷體" pitchFamily="65" charset="-120"/>
                <a:cs typeface="Arial" pitchFamily="34" charset="0"/>
              </a:rPr>
              <a:t>AIoT</a:t>
            </a:r>
            <a:r>
              <a:rPr lang="zh-TW" altLang="en-US" sz="4400" dirty="0">
                <a:solidFill>
                  <a:srgbClr val="663300"/>
                </a:solidFill>
                <a:effectLst/>
                <a:latin typeface="Arial" pitchFamily="34" charset="0"/>
                <a:ea typeface="標楷體" pitchFamily="65" charset="-120"/>
                <a:cs typeface="Arial" pitchFamily="34" charset="0"/>
              </a:rPr>
              <a:t>未來的重要性</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07219" y="1992313"/>
            <a:ext cx="7929562"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en-US" altLang="zh-TW" sz="2400" dirty="0" smtClean="0">
                <a:latin typeface="Kaiti TC" charset="-120"/>
                <a:ea typeface="Kaiti TC" charset="-120"/>
                <a:cs typeface="Kaiti TC" charset="-120"/>
              </a:rPr>
              <a:t>2015</a:t>
            </a:r>
            <a:r>
              <a:rPr lang="zh-TW" altLang="en-US" sz="2400" dirty="0">
                <a:latin typeface="Kaiti TC" charset="-120"/>
                <a:ea typeface="Kaiti TC" charset="-120"/>
                <a:cs typeface="Kaiti TC" charset="-120"/>
              </a:rPr>
              <a:t>年起各大廠商開始釋出人工智慧機器學習開放原始碼：包含</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的</a:t>
            </a:r>
            <a:r>
              <a:rPr lang="en-US" altLang="zh-TW" sz="2400" dirty="0" err="1">
                <a:latin typeface="Kaiti TC" charset="-120"/>
                <a:ea typeface="Kaiti TC" charset="-120"/>
                <a:cs typeface="Kaiti TC" charset="-120"/>
              </a:rPr>
              <a:t>TensorFlow</a:t>
            </a:r>
            <a:r>
              <a:rPr lang="zh-TW" altLang="en-US" sz="2400" dirty="0">
                <a:latin typeface="Kaiti TC" charset="-120"/>
                <a:ea typeface="Kaiti TC" charset="-120"/>
                <a:cs typeface="Kaiti TC" charset="-120"/>
              </a:rPr>
              <a:t>系統、中國百度的</a:t>
            </a:r>
            <a:r>
              <a:rPr lang="en-US" altLang="zh-TW" sz="2400" dirty="0" err="1">
                <a:latin typeface="Kaiti TC" charset="-120"/>
                <a:ea typeface="Kaiti TC" charset="-120"/>
                <a:cs typeface="Kaiti TC" charset="-120"/>
              </a:rPr>
              <a:t>PaddlePaddle</a:t>
            </a:r>
            <a:r>
              <a:rPr lang="zh-TW" altLang="en-US" sz="2400" dirty="0">
                <a:latin typeface="Kaiti TC" charset="-120"/>
                <a:ea typeface="Kaiti TC" charset="-120"/>
                <a:cs typeface="Kaiti TC" charset="-120"/>
              </a:rPr>
              <a:t>系統、三星的</a:t>
            </a:r>
            <a:r>
              <a:rPr lang="en-US" altLang="zh-TW" sz="2400" dirty="0">
                <a:latin typeface="Kaiti TC" charset="-120"/>
                <a:ea typeface="Kaiti TC" charset="-120"/>
                <a:cs typeface="Kaiti TC" charset="-120"/>
              </a:rPr>
              <a:t>VELES</a:t>
            </a:r>
            <a:r>
              <a:rPr lang="zh-TW" altLang="en-US" sz="2400" dirty="0">
                <a:latin typeface="Kaiti TC" charset="-120"/>
                <a:ea typeface="Kaiti TC" charset="-120"/>
                <a:cs typeface="Kaiti TC" charset="-120"/>
              </a:rPr>
              <a:t>系統、 </a:t>
            </a:r>
            <a:r>
              <a:rPr lang="en-US" altLang="zh-TW" sz="2400" dirty="0">
                <a:latin typeface="Kaiti TC" charset="-120"/>
                <a:ea typeface="Kaiti TC" charset="-120"/>
                <a:cs typeface="Kaiti TC" charset="-120"/>
              </a:rPr>
              <a:t>Facebook</a:t>
            </a:r>
            <a:r>
              <a:rPr lang="zh-TW" altLang="en-US" sz="2400" dirty="0">
                <a:latin typeface="Kaiti TC" charset="-120"/>
                <a:ea typeface="Kaiti TC" charset="-120"/>
                <a:cs typeface="Kaiti TC" charset="-120"/>
              </a:rPr>
              <a:t>的</a:t>
            </a:r>
            <a:r>
              <a:rPr lang="en-US" altLang="zh-TW" sz="2400" dirty="0" err="1">
                <a:latin typeface="Kaiti TC" charset="-120"/>
                <a:ea typeface="Kaiti TC" charset="-120"/>
                <a:cs typeface="Kaiti TC" charset="-120"/>
              </a:rPr>
              <a:t>Torchnet</a:t>
            </a:r>
            <a:r>
              <a:rPr lang="zh-TW" altLang="en-US" sz="2400" dirty="0">
                <a:latin typeface="Kaiti TC" charset="-120"/>
                <a:ea typeface="Kaiti TC" charset="-120"/>
                <a:cs typeface="Kaiti TC" charset="-120"/>
              </a:rPr>
              <a:t>框架及</a:t>
            </a:r>
            <a:r>
              <a:rPr lang="en-US" altLang="zh-TW" sz="2400" dirty="0">
                <a:latin typeface="Kaiti TC" charset="-120"/>
                <a:ea typeface="Kaiti TC" charset="-120"/>
                <a:cs typeface="Kaiti TC" charset="-120"/>
              </a:rPr>
              <a:t>Caffe2</a:t>
            </a:r>
            <a:r>
              <a:rPr lang="zh-TW" altLang="en-US" sz="2400" dirty="0">
                <a:latin typeface="Kaiti TC" charset="-120"/>
                <a:ea typeface="Kaiti TC" charset="-120"/>
                <a:cs typeface="Kaiti TC" charset="-120"/>
              </a:rPr>
              <a:t>框架、微軟的</a:t>
            </a:r>
            <a:r>
              <a:rPr lang="en-US" altLang="zh-TW" sz="2400" dirty="0" err="1">
                <a:latin typeface="Kaiti TC" charset="-120"/>
                <a:ea typeface="Kaiti TC" charset="-120"/>
                <a:cs typeface="Kaiti TC" charset="-120"/>
              </a:rPr>
              <a:t>LightGBM</a:t>
            </a:r>
            <a:r>
              <a:rPr lang="zh-TW" altLang="en-US" sz="2400" dirty="0">
                <a:latin typeface="Kaiti TC" charset="-120"/>
                <a:ea typeface="Kaiti TC" charset="-120"/>
                <a:cs typeface="Kaiti TC" charset="-120"/>
              </a:rPr>
              <a:t>框架與</a:t>
            </a:r>
            <a:r>
              <a:rPr lang="en-US" altLang="zh-TW" sz="2400" dirty="0">
                <a:latin typeface="Kaiti TC" charset="-120"/>
                <a:ea typeface="Kaiti TC" charset="-120"/>
                <a:cs typeface="Kaiti TC" charset="-120"/>
              </a:rPr>
              <a:t>DMTK/CNTK</a:t>
            </a:r>
            <a:r>
              <a:rPr lang="zh-TW" altLang="en-US" sz="2400" dirty="0">
                <a:latin typeface="Kaiti TC" charset="-120"/>
                <a:ea typeface="Kaiti TC" charset="-120"/>
                <a:cs typeface="Kaiti TC" charset="-120"/>
              </a:rPr>
              <a:t>工具包、</a:t>
            </a:r>
            <a:r>
              <a:rPr lang="en-US" altLang="zh-TW" sz="2400" dirty="0">
                <a:latin typeface="Kaiti TC" charset="-120"/>
                <a:ea typeface="Kaiti TC" charset="-120"/>
                <a:cs typeface="Kaiti TC" charset="-120"/>
              </a:rPr>
              <a:t>Intel</a:t>
            </a:r>
            <a:r>
              <a:rPr lang="zh-TW" altLang="en-US" sz="2400" dirty="0">
                <a:latin typeface="Kaiti TC" charset="-120"/>
                <a:ea typeface="Kaiti TC" charset="-120"/>
                <a:cs typeface="Kaiti TC" charset="-120"/>
              </a:rPr>
              <a:t>基於</a:t>
            </a:r>
            <a:r>
              <a:rPr lang="en-US" altLang="zh-TW" sz="2400" dirty="0">
                <a:latin typeface="Kaiti TC" charset="-120"/>
                <a:ea typeface="Kaiti TC" charset="-120"/>
                <a:cs typeface="Kaiti TC" charset="-120"/>
              </a:rPr>
              <a:t>Apache Spark</a:t>
            </a:r>
            <a:r>
              <a:rPr lang="zh-TW" altLang="en-US" sz="2400" dirty="0">
                <a:latin typeface="Kaiti TC" charset="-120"/>
                <a:ea typeface="Kaiti TC" charset="-120"/>
                <a:cs typeface="Kaiti TC" charset="-120"/>
              </a:rPr>
              <a:t>的</a:t>
            </a:r>
            <a:r>
              <a:rPr lang="en-US" altLang="zh-TW" sz="2400" dirty="0" err="1">
                <a:latin typeface="Kaiti TC" charset="-120"/>
                <a:ea typeface="Kaiti TC" charset="-120"/>
                <a:cs typeface="Kaiti TC" charset="-120"/>
              </a:rPr>
              <a:t>BigDL</a:t>
            </a:r>
            <a:r>
              <a:rPr lang="zh-TW" altLang="en-US" sz="2400" dirty="0">
                <a:latin typeface="Kaiti TC" charset="-120"/>
                <a:ea typeface="Kaiti TC" charset="-120"/>
                <a:cs typeface="Kaiti TC" charset="-120"/>
              </a:rPr>
              <a:t>工具庫、亞馬遜的</a:t>
            </a:r>
            <a:r>
              <a:rPr lang="en-US" altLang="zh-TW" sz="2400" dirty="0">
                <a:latin typeface="Kaiti TC" charset="-120"/>
                <a:ea typeface="Kaiti TC" charset="-120"/>
                <a:cs typeface="Kaiti TC" charset="-120"/>
              </a:rPr>
              <a:t>DSSTNE</a:t>
            </a:r>
            <a:r>
              <a:rPr lang="zh-TW" altLang="en-US" sz="2400" dirty="0">
                <a:latin typeface="Kaiti TC" charset="-120"/>
                <a:ea typeface="Kaiti TC" charset="-120"/>
                <a:cs typeface="Kaiti TC" charset="-120"/>
              </a:rPr>
              <a:t>工具，與亞馬遜</a:t>
            </a:r>
            <a:r>
              <a:rPr lang="en-US" altLang="zh-TW" sz="2400" dirty="0">
                <a:latin typeface="Kaiti TC" charset="-120"/>
                <a:ea typeface="Kaiti TC" charset="-120"/>
                <a:cs typeface="Kaiti TC" charset="-120"/>
              </a:rPr>
              <a:t>AWS</a:t>
            </a:r>
            <a:r>
              <a:rPr lang="zh-TW" altLang="en-US" sz="2400" dirty="0">
                <a:latin typeface="Kaiti TC" charset="-120"/>
                <a:ea typeface="Kaiti TC" charset="-120"/>
                <a:cs typeface="Kaiti TC" charset="-120"/>
              </a:rPr>
              <a:t>強力支援的</a:t>
            </a:r>
            <a:r>
              <a:rPr lang="en-US" altLang="zh-TW" sz="2400" dirty="0" err="1">
                <a:latin typeface="Kaiti TC" charset="-120"/>
                <a:ea typeface="Kaiti TC" charset="-120"/>
                <a:cs typeface="Kaiti TC" charset="-120"/>
              </a:rPr>
              <a:t>MXNet</a:t>
            </a:r>
            <a:r>
              <a:rPr lang="zh-TW" altLang="en-US" sz="2400" dirty="0">
                <a:latin typeface="Kaiti TC" charset="-120"/>
                <a:ea typeface="Kaiti TC" charset="-120"/>
                <a:cs typeface="Kaiti TC" charset="-120"/>
              </a:rPr>
              <a:t>框架，以爭取開發者社群合作的動作，希望透過利用與社群共創，強化企業本身的深度學習能力，找出更多的可能商機與</a:t>
            </a:r>
            <a:r>
              <a:rPr lang="zh-TW" altLang="en-US" sz="2400" dirty="0" smtClean="0">
                <a:latin typeface="Kaiti TC" charset="-120"/>
                <a:ea typeface="Kaiti TC" charset="-120"/>
                <a:cs typeface="Kaiti TC" charset="-120"/>
              </a:rPr>
              <a:t>應用</a:t>
            </a:r>
            <a:r>
              <a:rPr lang="zh-TW" altLang="en-US" sz="2400" dirty="0"/>
              <a:t>。</a:t>
            </a:r>
            <a:endParaRPr lang="en-US" altLang="zh-TW" sz="2400" dirty="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493981519"/>
      </p:ext>
    </p:extLst>
  </p:cSld>
  <p:clrMapOvr>
    <a:masterClrMapping/>
  </p:clrMapOvr>
  <p:transition spd="slow">
    <p:randomBar dir="ver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fontScale="90000"/>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1-3</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從業界大廠與學界動作看</a:t>
            </a:r>
            <a:r>
              <a:rPr lang="en-US" altLang="zh-TW" sz="4400" dirty="0" err="1">
                <a:solidFill>
                  <a:srgbClr val="663300"/>
                </a:solidFill>
                <a:effectLst/>
                <a:latin typeface="Arial" pitchFamily="34" charset="0"/>
                <a:ea typeface="標楷體" pitchFamily="65" charset="-120"/>
                <a:cs typeface="Arial" pitchFamily="34" charset="0"/>
              </a:rPr>
              <a:t>AIoT</a:t>
            </a:r>
            <a:r>
              <a:rPr lang="zh-TW" altLang="en-US" sz="4400" dirty="0">
                <a:solidFill>
                  <a:srgbClr val="663300"/>
                </a:solidFill>
                <a:effectLst/>
                <a:latin typeface="Arial" pitchFamily="34" charset="0"/>
                <a:ea typeface="標楷體" pitchFamily="65" charset="-120"/>
                <a:cs typeface="Arial" pitchFamily="34" charset="0"/>
              </a:rPr>
              <a:t>未來的重要性</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07219" y="1992313"/>
            <a:ext cx="7929562"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smtClean="0">
                <a:latin typeface="Kaiti TC" charset="-120"/>
                <a:ea typeface="Kaiti TC" charset="-120"/>
                <a:cs typeface="Kaiti TC" charset="-120"/>
              </a:rPr>
              <a:t>因為</a:t>
            </a:r>
            <a:r>
              <a:rPr lang="zh-TW" altLang="en-US" sz="2400" dirty="0">
                <a:latin typeface="Kaiti TC" charset="-120"/>
                <a:ea typeface="Kaiti TC" charset="-120"/>
                <a:cs typeface="Kaiti TC" charset="-120"/>
              </a:rPr>
              <a:t>深度學習需要大量資料學習，如果有已經標記好的資料更是省下大量時間，所以</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在</a:t>
            </a:r>
            <a:r>
              <a:rPr lang="en-US" altLang="zh-TW" sz="2400" dirty="0">
                <a:latin typeface="Kaiti TC" charset="-120"/>
                <a:ea typeface="Kaiti TC" charset="-120"/>
                <a:cs typeface="Kaiti TC" charset="-120"/>
              </a:rPr>
              <a:t>2016</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10</a:t>
            </a:r>
            <a:r>
              <a:rPr lang="zh-TW" altLang="en-US" sz="2400" dirty="0">
                <a:latin typeface="Kaiti TC" charset="-120"/>
                <a:ea typeface="Kaiti TC" charset="-120"/>
                <a:cs typeface="Kaiti TC" charset="-120"/>
              </a:rPr>
              <a:t>月又開放了跟卡內基美隆大學與康乃爾大學建置的 </a:t>
            </a:r>
            <a:r>
              <a:rPr lang="en-US" altLang="zh-TW" sz="2400" dirty="0">
                <a:latin typeface="Kaiti TC" charset="-120"/>
                <a:ea typeface="Kaiti TC" charset="-120"/>
                <a:cs typeface="Kaiti TC" charset="-120"/>
              </a:rPr>
              <a:t>Open Images </a:t>
            </a:r>
            <a:r>
              <a:rPr lang="zh-TW" altLang="en-US" sz="2400" dirty="0">
                <a:latin typeface="Kaiti TC" charset="-120"/>
                <a:ea typeface="Kaiti TC" charset="-120"/>
                <a:cs typeface="Kaiti TC" charset="-120"/>
              </a:rPr>
              <a:t>資料庫 ，提供了 </a:t>
            </a:r>
            <a:r>
              <a:rPr lang="en-US" altLang="zh-TW" sz="2400" dirty="0">
                <a:latin typeface="Kaiti TC" charset="-120"/>
                <a:ea typeface="Kaiti TC" charset="-120"/>
                <a:cs typeface="Kaiti TC" charset="-120"/>
              </a:rPr>
              <a:t>900 </a:t>
            </a:r>
            <a:r>
              <a:rPr lang="zh-TW" altLang="en-US" sz="2400" dirty="0">
                <a:latin typeface="Kaiti TC" charset="-120"/>
                <a:ea typeface="Kaiti TC" charset="-120"/>
                <a:cs typeface="Kaiti TC" charset="-120"/>
              </a:rPr>
              <a:t>組已經由電腦、人工修正標記資料的圖形資料庫，及總長度時間超過 </a:t>
            </a:r>
            <a:r>
              <a:rPr lang="en-US" altLang="zh-TW" sz="2400" dirty="0">
                <a:latin typeface="Kaiti TC" charset="-120"/>
                <a:ea typeface="Kaiti TC" charset="-120"/>
                <a:cs typeface="Kaiti TC" charset="-120"/>
              </a:rPr>
              <a:t>50 </a:t>
            </a:r>
            <a:r>
              <a:rPr lang="zh-TW" altLang="en-US" sz="2400" dirty="0">
                <a:latin typeface="Kaiti TC" charset="-120"/>
                <a:ea typeface="Kaiti TC" charset="-120"/>
                <a:cs typeface="Kaiti TC" charset="-120"/>
              </a:rPr>
              <a:t>萬小時的 </a:t>
            </a:r>
            <a:r>
              <a:rPr lang="en-US" altLang="zh-TW" sz="2400" dirty="0">
                <a:latin typeface="Kaiti TC" charset="-120"/>
                <a:ea typeface="Kaiti TC" charset="-120"/>
                <a:cs typeface="Kaiti TC" charset="-120"/>
              </a:rPr>
              <a:t>800 </a:t>
            </a:r>
            <a:r>
              <a:rPr lang="zh-TW" altLang="en-US" sz="2400" dirty="0">
                <a:latin typeface="Kaiti TC" charset="-120"/>
                <a:ea typeface="Kaiti TC" charset="-120"/>
                <a:cs typeface="Kaiti TC" charset="-120"/>
              </a:rPr>
              <a:t>萬組影片資料庫</a:t>
            </a:r>
            <a:r>
              <a:rPr lang="en-US" altLang="zh-TW" sz="2400" dirty="0">
                <a:latin typeface="Kaiti TC" charset="-120"/>
                <a:ea typeface="Kaiti TC" charset="-120"/>
                <a:cs typeface="Kaiti TC" charset="-120"/>
              </a:rPr>
              <a:t>YouTube8-M </a:t>
            </a:r>
            <a:r>
              <a:rPr lang="zh-TW" altLang="en-US" sz="2400" dirty="0">
                <a:latin typeface="Kaiti TC" charset="-120"/>
                <a:ea typeface="Kaiti TC" charset="-120"/>
                <a:cs typeface="Kaiti TC" charset="-120"/>
              </a:rPr>
              <a:t>（一樣由電腦、人工方式完成預先標記好）。透過這些資料，學習深度學習者不但可以很快上手，更可以很快專注強化自己想做的部分</a:t>
            </a:r>
            <a:r>
              <a:rPr lang="zh-TW" altLang="en-US" sz="2400" dirty="0" smtClean="0">
                <a:latin typeface="Kaiti TC" charset="-120"/>
                <a:ea typeface="Kaiti TC" charset="-120"/>
                <a:cs typeface="Kaiti TC" charset="-120"/>
              </a:rPr>
              <a:t>。</a:t>
            </a:r>
            <a:endParaRPr lang="zh-TW" altLang="en-US"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694863289"/>
      </p:ext>
    </p:extLst>
  </p:cSld>
  <p:clrMapOvr>
    <a:masterClrMapping/>
  </p:clrMapOvr>
  <p:transition spd="slow">
    <p:randomBar dir="ver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fontScale="90000"/>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1-3</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從業界大廠與學界動作看</a:t>
            </a:r>
            <a:r>
              <a:rPr lang="en-US" altLang="zh-TW" sz="4400" dirty="0" err="1">
                <a:solidFill>
                  <a:srgbClr val="663300"/>
                </a:solidFill>
                <a:effectLst/>
                <a:latin typeface="Arial" pitchFamily="34" charset="0"/>
                <a:ea typeface="標楷體" pitchFamily="65" charset="-120"/>
                <a:cs typeface="Arial" pitchFamily="34" charset="0"/>
              </a:rPr>
              <a:t>AIoT</a:t>
            </a:r>
            <a:r>
              <a:rPr lang="zh-TW" altLang="en-US" sz="4400" dirty="0">
                <a:solidFill>
                  <a:srgbClr val="663300"/>
                </a:solidFill>
                <a:effectLst/>
                <a:latin typeface="Arial" pitchFamily="34" charset="0"/>
                <a:ea typeface="標楷體" pitchFamily="65" charset="-120"/>
                <a:cs typeface="Arial" pitchFamily="34" charset="0"/>
              </a:rPr>
              <a:t>未來的重要性</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07219" y="1992313"/>
            <a:ext cx="7929562"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在這些協助學習的軟體開放原始碼工具中，</a:t>
            </a:r>
            <a:r>
              <a:rPr lang="en-US" altLang="zh-TW" sz="2400" dirty="0" err="1">
                <a:latin typeface="Kaiti TC" charset="-120"/>
                <a:ea typeface="Kaiti TC" charset="-120"/>
                <a:cs typeface="Kaiti TC" charset="-120"/>
              </a:rPr>
              <a:t>TensorFlow</a:t>
            </a:r>
            <a:r>
              <a:rPr lang="zh-TW" altLang="en-US" sz="2400" dirty="0">
                <a:latin typeface="Kaiti TC" charset="-120"/>
                <a:ea typeface="Kaiti TC" charset="-120"/>
                <a:cs typeface="Kaiti TC" charset="-120"/>
              </a:rPr>
              <a:t>是到目前為止最受歡迎的，</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也因此在</a:t>
            </a:r>
            <a:r>
              <a:rPr lang="en-US" altLang="zh-TW" sz="2400" dirty="0">
                <a:latin typeface="Kaiti TC" charset="-120"/>
                <a:ea typeface="Kaiti TC" charset="-120"/>
                <a:cs typeface="Kaiti TC" charset="-120"/>
              </a:rPr>
              <a:t>2012</a:t>
            </a:r>
            <a:r>
              <a:rPr lang="zh-TW" altLang="en-US" sz="2400" dirty="0">
                <a:latin typeface="Kaiti TC" charset="-120"/>
                <a:ea typeface="Kaiti TC" charset="-120"/>
                <a:cs typeface="Kaiti TC" charset="-120"/>
              </a:rPr>
              <a:t>年，設計了一款專用運算晶片</a:t>
            </a:r>
            <a:r>
              <a:rPr lang="en-US" altLang="zh-TW" sz="2400" dirty="0">
                <a:latin typeface="Kaiti TC" charset="-120"/>
                <a:ea typeface="Kaiti TC" charset="-120"/>
                <a:cs typeface="Kaiti TC" charset="-120"/>
              </a:rPr>
              <a:t>TPU</a:t>
            </a:r>
            <a:r>
              <a:rPr lang="zh-TW" altLang="en-US" sz="2400" dirty="0">
                <a:latin typeface="Kaiti TC" charset="-120"/>
                <a:ea typeface="Kaiti TC" charset="-120"/>
                <a:cs typeface="Kaiti TC" charset="-120"/>
              </a:rPr>
              <a:t>（</a:t>
            </a:r>
            <a:r>
              <a:rPr lang="en-US" altLang="zh-TW" sz="2400" dirty="0" err="1">
                <a:latin typeface="Kaiti TC" charset="-120"/>
                <a:ea typeface="Kaiti TC" charset="-120"/>
                <a:cs typeface="Kaiti TC" charset="-120"/>
              </a:rPr>
              <a:t>TensorFlow</a:t>
            </a:r>
            <a:r>
              <a:rPr lang="en-US" altLang="zh-TW" sz="2400" dirty="0">
                <a:latin typeface="Kaiti TC" charset="-120"/>
                <a:ea typeface="Kaiti TC" charset="-120"/>
                <a:cs typeface="Kaiti TC" charset="-120"/>
              </a:rPr>
              <a:t> Processing Unit</a:t>
            </a:r>
            <a:r>
              <a:rPr lang="zh-TW" altLang="en-US" sz="2400" dirty="0">
                <a:latin typeface="Kaiti TC" charset="-120"/>
                <a:ea typeface="Kaiti TC" charset="-120"/>
                <a:cs typeface="Kaiti TC" charset="-120"/>
              </a:rPr>
              <a:t>），加速</a:t>
            </a:r>
            <a:r>
              <a:rPr lang="en-US" altLang="zh-TW" sz="2400" dirty="0" err="1">
                <a:latin typeface="Kaiti TC" charset="-120"/>
                <a:ea typeface="Kaiti TC" charset="-120"/>
                <a:cs typeface="Kaiti TC" charset="-120"/>
              </a:rPr>
              <a:t>TensorFlow</a:t>
            </a:r>
            <a:r>
              <a:rPr lang="zh-TW" altLang="en-US" sz="2400" dirty="0">
                <a:latin typeface="Kaiti TC" charset="-120"/>
                <a:ea typeface="Kaiti TC" charset="-120"/>
                <a:cs typeface="Kaiti TC" charset="-120"/>
              </a:rPr>
              <a:t>相關的軟體運算。現在更是進到第二代，在</a:t>
            </a:r>
            <a:r>
              <a:rPr lang="en-US" altLang="zh-TW" sz="2400" dirty="0">
                <a:latin typeface="Kaiti TC" charset="-120"/>
                <a:ea typeface="Kaiti TC" charset="-120"/>
                <a:cs typeface="Kaiti TC" charset="-120"/>
              </a:rPr>
              <a:t>2017</a:t>
            </a:r>
            <a:r>
              <a:rPr lang="zh-TW" altLang="en-US" sz="2400" dirty="0">
                <a:latin typeface="Kaiti TC" charset="-120"/>
                <a:ea typeface="Kaiti TC" charset="-120"/>
                <a:cs typeface="Kaiti TC" charset="-120"/>
              </a:rPr>
              <a:t>年人工智慧年會</a:t>
            </a:r>
            <a:r>
              <a:rPr lang="en-US" altLang="zh-TW" sz="2400" dirty="0">
                <a:latin typeface="Kaiti TC" charset="-120"/>
                <a:ea typeface="Kaiti TC" charset="-120"/>
                <a:cs typeface="Kaiti TC" charset="-120"/>
              </a:rPr>
              <a:t>Deep Mind</a:t>
            </a:r>
            <a:r>
              <a:rPr lang="zh-TW" altLang="en-US" sz="2400" dirty="0">
                <a:latin typeface="Kaiti TC" charset="-120"/>
                <a:ea typeface="Kaiti TC" charset="-120"/>
                <a:cs typeface="Kaiti TC" charset="-120"/>
              </a:rPr>
              <a:t>黃士傑博士的演講中，更對外宣告</a:t>
            </a:r>
            <a:r>
              <a:rPr lang="en-US" altLang="zh-TW" sz="2400" dirty="0">
                <a:latin typeface="Kaiti TC" charset="-120"/>
                <a:ea typeface="Kaiti TC" charset="-120"/>
                <a:cs typeface="Kaiti TC" charset="-120"/>
              </a:rPr>
              <a:t>AlphaGo Zero</a:t>
            </a:r>
            <a:r>
              <a:rPr lang="zh-TW" altLang="en-US" sz="2400" dirty="0">
                <a:latin typeface="Kaiti TC" charset="-120"/>
                <a:ea typeface="Kaiti TC" charset="-120"/>
                <a:cs typeface="Kaiti TC" charset="-120"/>
              </a:rPr>
              <a:t>因為用了第二代</a:t>
            </a:r>
            <a:r>
              <a:rPr lang="en-US" altLang="zh-TW" sz="2400" dirty="0">
                <a:latin typeface="Kaiti TC" charset="-120"/>
                <a:ea typeface="Kaiti TC" charset="-120"/>
                <a:cs typeface="Kaiti TC" charset="-120"/>
              </a:rPr>
              <a:t>TPU</a:t>
            </a:r>
            <a:r>
              <a:rPr lang="zh-TW" altLang="en-US" sz="2400" dirty="0">
                <a:latin typeface="Kaiti TC" charset="-120"/>
                <a:ea typeface="Kaiti TC" charset="-120"/>
                <a:cs typeface="Kaiti TC" charset="-120"/>
              </a:rPr>
              <a:t>才能有這麼好的學習表現。不過</a:t>
            </a:r>
            <a:r>
              <a:rPr lang="en-US" altLang="zh-TW" sz="2400" dirty="0">
                <a:latin typeface="Kaiti TC" charset="-120"/>
                <a:ea typeface="Kaiti TC" charset="-120"/>
                <a:cs typeface="Kaiti TC" charset="-120"/>
              </a:rPr>
              <a:t>TPU</a:t>
            </a:r>
            <a:r>
              <a:rPr lang="zh-TW" altLang="en-US" sz="2400" dirty="0">
                <a:latin typeface="Kaiti TC" charset="-120"/>
                <a:ea typeface="Kaiti TC" charset="-120"/>
                <a:cs typeface="Kaiti TC" charset="-120"/>
              </a:rPr>
              <a:t>並不出售，只供</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內部及</a:t>
            </a:r>
            <a:r>
              <a:rPr lang="en-US" altLang="zh-TW" sz="2400" dirty="0">
                <a:latin typeface="Kaiti TC" charset="-120"/>
                <a:ea typeface="Kaiti TC" charset="-120"/>
                <a:cs typeface="Kaiti TC" charset="-120"/>
              </a:rPr>
              <a:t>Google Cloud</a:t>
            </a:r>
            <a:r>
              <a:rPr lang="zh-TW" altLang="en-US" sz="2400" dirty="0">
                <a:latin typeface="Kaiti TC" charset="-120"/>
                <a:ea typeface="Kaiti TC" charset="-120"/>
                <a:cs typeface="Kaiti TC" charset="-120"/>
              </a:rPr>
              <a:t>使用。而</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更開放了</a:t>
            </a:r>
            <a:r>
              <a:rPr lang="en-US" altLang="zh-TW" sz="2400" dirty="0">
                <a:latin typeface="Kaiti TC" charset="-120"/>
                <a:ea typeface="Kaiti TC" charset="-120"/>
                <a:cs typeface="Kaiti TC" charset="-120"/>
              </a:rPr>
              <a:t>Cloud </a:t>
            </a:r>
            <a:r>
              <a:rPr lang="en-US" altLang="zh-TW" sz="2400" dirty="0" err="1">
                <a:latin typeface="Kaiti TC" charset="-120"/>
                <a:ea typeface="Kaiti TC" charset="-120"/>
                <a:cs typeface="Kaiti TC" charset="-120"/>
              </a:rPr>
              <a:t>AutoML</a:t>
            </a:r>
            <a:r>
              <a:rPr lang="zh-TW" altLang="en-US" sz="2400" dirty="0">
                <a:latin typeface="Kaiti TC" charset="-120"/>
                <a:ea typeface="Kaiti TC" charset="-120"/>
                <a:cs typeface="Kaiti TC" charset="-120"/>
              </a:rPr>
              <a:t>，透過圖形使用者介面，就可以操作，讓學習機器學習的門檻又降低</a:t>
            </a:r>
            <a:r>
              <a:rPr lang="zh-TW" altLang="en-US" sz="2400" dirty="0" smtClean="0">
                <a:latin typeface="Kaiti TC" charset="-120"/>
                <a:ea typeface="Kaiti TC" charset="-120"/>
                <a:cs typeface="Kaiti TC" charset="-120"/>
              </a:rPr>
              <a:t>了。</a:t>
            </a:r>
            <a:endParaRPr lang="zh-TW" altLang="en-US" sz="2400" dirty="0"/>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303268429"/>
      </p:ext>
    </p:extLst>
  </p:cSld>
  <p:clrMapOvr>
    <a:masterClrMapping/>
  </p:clrMapOvr>
  <p:transition spd="slow">
    <p:randomBar dir="ver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fontScale="90000"/>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1-3</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從業界大廠與學界動作看</a:t>
            </a:r>
            <a:r>
              <a:rPr lang="en-US" altLang="zh-TW" sz="4400" dirty="0" err="1">
                <a:solidFill>
                  <a:srgbClr val="663300"/>
                </a:solidFill>
                <a:effectLst/>
                <a:latin typeface="Arial" pitchFamily="34" charset="0"/>
                <a:ea typeface="標楷體" pitchFamily="65" charset="-120"/>
                <a:cs typeface="Arial" pitchFamily="34" charset="0"/>
              </a:rPr>
              <a:t>AIoT</a:t>
            </a:r>
            <a:r>
              <a:rPr lang="zh-TW" altLang="en-US" sz="4400" dirty="0">
                <a:solidFill>
                  <a:srgbClr val="663300"/>
                </a:solidFill>
                <a:effectLst/>
                <a:latin typeface="Arial" pitchFamily="34" charset="0"/>
                <a:ea typeface="標楷體" pitchFamily="65" charset="-120"/>
                <a:cs typeface="Arial" pitchFamily="34" charset="0"/>
              </a:rPr>
              <a:t>未來的重要性</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07219" y="1992313"/>
            <a:ext cx="7929562"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smtClean="0">
                <a:latin typeface="Kaiti TC" charset="-120"/>
                <a:ea typeface="Kaiti TC" charset="-120"/>
                <a:cs typeface="Kaiti TC" charset="-120"/>
              </a:rPr>
              <a:t>在</a:t>
            </a:r>
            <a:r>
              <a:rPr lang="en-US" altLang="zh-TW" sz="2400" dirty="0">
                <a:latin typeface="Kaiti TC" charset="-120"/>
                <a:ea typeface="Kaiti TC" charset="-120"/>
                <a:cs typeface="Kaiti TC" charset="-120"/>
              </a:rPr>
              <a:t>2012</a:t>
            </a:r>
            <a:r>
              <a:rPr lang="zh-TW" altLang="en-US" sz="2400" dirty="0">
                <a:latin typeface="Kaiti TC" charset="-120"/>
                <a:ea typeface="Kaiti TC" charset="-120"/>
                <a:cs typeface="Kaiti TC" charset="-120"/>
              </a:rPr>
              <a:t>年的</a:t>
            </a:r>
            <a:r>
              <a:rPr lang="en-US" altLang="zh-TW" sz="2400" dirty="0">
                <a:latin typeface="Kaiti TC" charset="-120"/>
                <a:ea typeface="Kaiti TC" charset="-120"/>
                <a:cs typeface="Kaiti TC" charset="-120"/>
              </a:rPr>
              <a:t>ImageNet</a:t>
            </a:r>
            <a:r>
              <a:rPr lang="zh-TW" altLang="en-US" sz="2400" dirty="0">
                <a:latin typeface="Kaiti TC" charset="-120"/>
                <a:ea typeface="Kaiti TC" charset="-120"/>
                <a:cs typeface="Kaiti TC" charset="-120"/>
              </a:rPr>
              <a:t>的大型視覺識別挑戰賽中，多倫多大學的</a:t>
            </a:r>
            <a:r>
              <a:rPr lang="en-US" altLang="zh-TW" sz="2400" dirty="0">
                <a:latin typeface="Kaiti TC" charset="-120"/>
                <a:ea typeface="Kaiti TC" charset="-120"/>
                <a:cs typeface="Kaiti TC" charset="-120"/>
              </a:rPr>
              <a:t>Alex </a:t>
            </a:r>
            <a:r>
              <a:rPr lang="en-US" altLang="zh-TW" sz="2400" dirty="0" err="1">
                <a:latin typeface="Kaiti TC" charset="-120"/>
                <a:ea typeface="Kaiti TC" charset="-120"/>
                <a:cs typeface="Kaiti TC" charset="-120"/>
              </a:rPr>
              <a:t>Krizhevsky</a:t>
            </a:r>
            <a:r>
              <a:rPr lang="zh-TW" altLang="en-US" sz="2400" dirty="0">
                <a:latin typeface="Kaiti TC" charset="-120"/>
                <a:ea typeface="Kaiti TC" charset="-120"/>
                <a:cs typeface="Kaiti TC" charset="-120"/>
              </a:rPr>
              <a:t>使用</a:t>
            </a:r>
            <a:r>
              <a:rPr lang="en-US" altLang="zh-TW" sz="2400" dirty="0">
                <a:latin typeface="Kaiti TC" charset="-120"/>
                <a:ea typeface="Kaiti TC" charset="-120"/>
                <a:cs typeface="Kaiti TC" charset="-120"/>
              </a:rPr>
              <a:t>2</a:t>
            </a:r>
            <a:r>
              <a:rPr lang="zh-TW" altLang="en-US" sz="2400" dirty="0">
                <a:latin typeface="Kaiti TC" charset="-120"/>
                <a:ea typeface="Kaiti TC" charset="-120"/>
                <a:cs typeface="Kaiti TC" charset="-120"/>
              </a:rPr>
              <a:t>片</a:t>
            </a:r>
            <a:r>
              <a:rPr lang="en-US" altLang="zh-TW" sz="2400" dirty="0">
                <a:latin typeface="Kaiti TC" charset="-120"/>
                <a:ea typeface="Kaiti TC" charset="-120"/>
                <a:cs typeface="Kaiti TC" charset="-120"/>
              </a:rPr>
              <a:t>NVIDIA</a:t>
            </a:r>
            <a:r>
              <a:rPr lang="zh-TW" altLang="en-US" sz="2400" dirty="0">
                <a:latin typeface="Kaiti TC" charset="-120"/>
                <a:ea typeface="Kaiti TC" charset="-120"/>
                <a:cs typeface="Kaiti TC" charset="-120"/>
              </a:rPr>
              <a:t>的</a:t>
            </a:r>
            <a:r>
              <a:rPr lang="en-US" altLang="zh-TW" sz="2400" dirty="0">
                <a:latin typeface="Kaiti TC" charset="-120"/>
                <a:ea typeface="Kaiti TC" charset="-120"/>
                <a:cs typeface="Kaiti TC" charset="-120"/>
              </a:rPr>
              <a:t>GPU</a:t>
            </a:r>
            <a:r>
              <a:rPr lang="zh-TW" altLang="en-US" sz="2400" dirty="0">
                <a:latin typeface="Kaiti TC" charset="-120"/>
                <a:ea typeface="Kaiti TC" charset="-120"/>
                <a:cs typeface="Kaiti TC" charset="-120"/>
              </a:rPr>
              <a:t>卡及自己創建的</a:t>
            </a:r>
            <a:r>
              <a:rPr lang="en-US" altLang="zh-TW" sz="2400" dirty="0" err="1">
                <a:latin typeface="Kaiti TC" charset="-120"/>
                <a:ea typeface="Kaiti TC" charset="-120"/>
                <a:cs typeface="Kaiti TC" charset="-120"/>
              </a:rPr>
              <a:t>AlexNet</a:t>
            </a:r>
            <a:r>
              <a:rPr lang="zh-TW" altLang="en-US" sz="2400" dirty="0">
                <a:latin typeface="Kaiti TC" charset="-120"/>
                <a:ea typeface="Kaiti TC" charset="-120"/>
                <a:cs typeface="Kaiti TC" charset="-120"/>
              </a:rPr>
              <a:t>深度學習模型，不但將視覺辨識準確率大為提升，更將原來</a:t>
            </a:r>
            <a:r>
              <a:rPr lang="en-US" altLang="zh-TW" sz="2400" dirty="0">
                <a:latin typeface="Kaiti TC" charset="-120"/>
                <a:ea typeface="Kaiti TC" charset="-120"/>
                <a:cs typeface="Kaiti TC" charset="-120"/>
              </a:rPr>
              <a:t>CPU</a:t>
            </a:r>
            <a:r>
              <a:rPr lang="zh-TW" altLang="en-US" sz="2400" dirty="0">
                <a:latin typeface="Kaiti TC" charset="-120"/>
                <a:ea typeface="Kaiti TC" charset="-120"/>
                <a:cs typeface="Kaiti TC" charset="-120"/>
              </a:rPr>
              <a:t>需要</a:t>
            </a:r>
            <a:r>
              <a:rPr lang="en-US" altLang="zh-TW" sz="2400" dirty="0">
                <a:latin typeface="Kaiti TC" charset="-120"/>
                <a:ea typeface="Kaiti TC" charset="-120"/>
                <a:cs typeface="Kaiti TC" charset="-120"/>
              </a:rPr>
              <a:t>40</a:t>
            </a:r>
            <a:r>
              <a:rPr lang="zh-TW" altLang="en-US" sz="2400" dirty="0">
                <a:latin typeface="Kaiti TC" charset="-120"/>
                <a:ea typeface="Kaiti TC" charset="-120"/>
                <a:cs typeface="Kaiti TC" charset="-120"/>
              </a:rPr>
              <a:t>天的運算提升到</a:t>
            </a:r>
            <a:r>
              <a:rPr lang="en-US" altLang="zh-TW" sz="2400" dirty="0">
                <a:latin typeface="Kaiti TC" charset="-120"/>
                <a:ea typeface="Kaiti TC" charset="-120"/>
                <a:cs typeface="Kaiti TC" charset="-120"/>
              </a:rPr>
              <a:t>3</a:t>
            </a:r>
            <a:r>
              <a:rPr lang="zh-TW" altLang="en-US" sz="2400" dirty="0">
                <a:latin typeface="Kaiti TC" charset="-120"/>
                <a:ea typeface="Kaiti TC" charset="-120"/>
                <a:cs typeface="Kaiti TC" charset="-120"/>
              </a:rPr>
              <a:t>天完成，一舉得到當年的冠軍，這也讓大家發現到</a:t>
            </a:r>
            <a:r>
              <a:rPr lang="en-US" altLang="zh-TW" sz="2400" dirty="0">
                <a:latin typeface="Kaiti TC" charset="-120"/>
                <a:ea typeface="Kaiti TC" charset="-120"/>
                <a:cs typeface="Kaiti TC" charset="-120"/>
              </a:rPr>
              <a:t>GPU</a:t>
            </a:r>
            <a:r>
              <a:rPr lang="zh-TW" altLang="en-US" sz="2400" dirty="0">
                <a:latin typeface="Kaiti TC" charset="-120"/>
                <a:ea typeface="Kaiti TC" charset="-120"/>
                <a:cs typeface="Kaiti TC" charset="-120"/>
              </a:rPr>
              <a:t>是深度學習大量運算的好</a:t>
            </a:r>
            <a:r>
              <a:rPr lang="zh-TW" altLang="en-US" sz="2400" dirty="0" smtClean="0">
                <a:latin typeface="Kaiti TC" charset="-120"/>
                <a:ea typeface="Kaiti TC" charset="-120"/>
                <a:cs typeface="Kaiti TC" charset="-120"/>
              </a:rPr>
              <a:t>幫手。</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en-US" altLang="zh-TW" sz="2400" dirty="0" smtClean="0">
                <a:latin typeface="Kaiti TC" charset="-120"/>
                <a:ea typeface="Kaiti TC" charset="-120"/>
                <a:cs typeface="Kaiti TC" charset="-120"/>
              </a:rPr>
              <a:t>NVIDIA</a:t>
            </a:r>
            <a:r>
              <a:rPr lang="zh-TW" altLang="en-US" sz="2400" dirty="0" smtClean="0">
                <a:latin typeface="Kaiti TC" charset="-120"/>
                <a:ea typeface="Kaiti TC" charset="-120"/>
                <a:cs typeface="Kaiti TC" charset="-120"/>
              </a:rPr>
              <a:t>之後將</a:t>
            </a:r>
            <a:r>
              <a:rPr lang="en-US" altLang="zh-TW" sz="2400" dirty="0">
                <a:latin typeface="Kaiti TC" charset="-120"/>
                <a:ea typeface="Kaiti TC" charset="-120"/>
                <a:cs typeface="Kaiti TC" charset="-120"/>
              </a:rPr>
              <a:t>GPU</a:t>
            </a:r>
            <a:r>
              <a:rPr lang="zh-TW" altLang="en-US" sz="2400" dirty="0">
                <a:latin typeface="Kaiti TC" charset="-120"/>
                <a:ea typeface="Kaiti TC" charset="-120"/>
                <a:cs typeface="Kaiti TC" charset="-120"/>
              </a:rPr>
              <a:t>導入了百度、</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Facebook</a:t>
            </a:r>
            <a:r>
              <a:rPr lang="zh-TW" altLang="en-US" sz="2400" dirty="0">
                <a:latin typeface="Kaiti TC" charset="-120"/>
                <a:ea typeface="Kaiti TC" charset="-120"/>
                <a:cs typeface="Kaiti TC" charset="-120"/>
              </a:rPr>
              <a:t>、微軟</a:t>
            </a:r>
            <a:r>
              <a:rPr lang="en-US" altLang="zh-TW" sz="2400" dirty="0">
                <a:latin typeface="Kaiti TC" charset="-120"/>
                <a:ea typeface="Kaiti TC" charset="-120"/>
                <a:cs typeface="Kaiti TC" charset="-120"/>
              </a:rPr>
              <a:t>…</a:t>
            </a:r>
            <a:r>
              <a:rPr lang="zh-TW" altLang="en-US" sz="2400" dirty="0">
                <a:latin typeface="Kaiti TC" charset="-120"/>
                <a:ea typeface="Kaiti TC" charset="-120"/>
                <a:cs typeface="Kaiti TC" charset="-120"/>
              </a:rPr>
              <a:t>等等企業做機器學習運算。而</a:t>
            </a:r>
            <a:r>
              <a:rPr lang="en-US" altLang="zh-TW" sz="2400" dirty="0">
                <a:latin typeface="Kaiti TC" charset="-120"/>
                <a:ea typeface="Kaiti TC" charset="-120"/>
                <a:cs typeface="Kaiti TC" charset="-120"/>
              </a:rPr>
              <a:t>Intel</a:t>
            </a:r>
            <a:r>
              <a:rPr lang="zh-TW" altLang="en-US" sz="2400" dirty="0">
                <a:latin typeface="Kaiti TC" charset="-120"/>
                <a:ea typeface="Kaiti TC" charset="-120"/>
                <a:cs typeface="Kaiti TC" charset="-120"/>
              </a:rPr>
              <a:t>也為了強化自己這方面的能力，在</a:t>
            </a:r>
            <a:r>
              <a:rPr lang="en-US" altLang="zh-TW" sz="2400" dirty="0">
                <a:latin typeface="Kaiti TC" charset="-120"/>
                <a:ea typeface="Kaiti TC" charset="-120"/>
                <a:cs typeface="Kaiti TC" charset="-120"/>
              </a:rPr>
              <a:t>2015</a:t>
            </a:r>
            <a:r>
              <a:rPr lang="zh-TW" altLang="en-US" sz="2400" dirty="0">
                <a:latin typeface="Kaiti TC" charset="-120"/>
                <a:ea typeface="Kaiti TC" charset="-120"/>
                <a:cs typeface="Kaiti TC" charset="-120"/>
              </a:rPr>
              <a:t>年買下</a:t>
            </a:r>
            <a:r>
              <a:rPr lang="en-US" altLang="zh-TW" sz="2400" dirty="0">
                <a:latin typeface="Kaiti TC" charset="-120"/>
                <a:ea typeface="Kaiti TC" charset="-120"/>
                <a:cs typeface="Kaiti TC" charset="-120"/>
              </a:rPr>
              <a:t>Altera</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2016</a:t>
            </a:r>
            <a:r>
              <a:rPr lang="zh-TW" altLang="en-US" sz="2400" dirty="0">
                <a:latin typeface="Kaiti TC" charset="-120"/>
                <a:ea typeface="Kaiti TC" charset="-120"/>
                <a:cs typeface="Kaiti TC" charset="-120"/>
              </a:rPr>
              <a:t>年買下</a:t>
            </a:r>
            <a:r>
              <a:rPr lang="en-US" altLang="zh-TW" sz="2400" dirty="0" err="1">
                <a:latin typeface="Kaiti TC" charset="-120"/>
                <a:ea typeface="Kaiti TC" charset="-120"/>
                <a:cs typeface="Kaiti TC" charset="-120"/>
              </a:rPr>
              <a:t>Nervana</a:t>
            </a:r>
            <a:r>
              <a:rPr lang="en-US" altLang="zh-TW" sz="2400" dirty="0">
                <a:latin typeface="Kaiti TC" charset="-120"/>
                <a:ea typeface="Kaiti TC" charset="-120"/>
                <a:cs typeface="Kaiti TC" charset="-120"/>
              </a:rPr>
              <a:t> System</a:t>
            </a:r>
            <a:r>
              <a:rPr lang="zh-TW" altLang="en-US" sz="2400" dirty="0">
                <a:latin typeface="Kaiti TC" charset="-120"/>
                <a:ea typeface="Kaiti TC" charset="-120"/>
                <a:cs typeface="Kaiti TC" charset="-120"/>
              </a:rPr>
              <a:t>，接下來用自己設計的專用晶片出擊，準備在各種人工智慧領域挑戰</a:t>
            </a:r>
            <a:r>
              <a:rPr lang="en-US" altLang="zh-TW" sz="2400" dirty="0">
                <a:latin typeface="Kaiti TC" charset="-120"/>
                <a:ea typeface="Kaiti TC" charset="-120"/>
                <a:cs typeface="Kaiti TC" charset="-120"/>
              </a:rPr>
              <a:t>NVIDIA</a:t>
            </a:r>
            <a:r>
              <a:rPr lang="zh-TW" altLang="en-US" sz="2400" dirty="0">
                <a:latin typeface="Kaiti TC" charset="-120"/>
                <a:ea typeface="Kaiti TC" charset="-120"/>
                <a:cs typeface="Kaiti TC" charset="-120"/>
              </a:rPr>
              <a:t>，尤其是自動駕駛車。 </a:t>
            </a:r>
          </a:p>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457471249"/>
      </p:ext>
    </p:extLst>
  </p:cSld>
  <p:clrMapOvr>
    <a:masterClrMapping/>
  </p:clrMapOvr>
  <p:transition spd="slow">
    <p:randomBar dir="ver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a:t>
            </a:r>
            <a:r>
              <a:rPr lang="en-US" altLang="zh-TW" sz="4400" dirty="0">
                <a:solidFill>
                  <a:srgbClr val="663300"/>
                </a:solidFill>
                <a:effectLst/>
                <a:latin typeface="Arial" pitchFamily="34" charset="0"/>
                <a:ea typeface="標楷體" pitchFamily="65" charset="-120"/>
                <a:cs typeface="Arial" pitchFamily="34" charset="0"/>
              </a:rPr>
              <a:t>4</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台灣在</a:t>
            </a:r>
            <a:r>
              <a:rPr lang="en-US" altLang="zh-TW" sz="4400" dirty="0" err="1">
                <a:solidFill>
                  <a:srgbClr val="663300"/>
                </a:solidFill>
                <a:effectLst/>
                <a:latin typeface="Arial" pitchFamily="34" charset="0"/>
                <a:ea typeface="標楷體" pitchFamily="65" charset="-120"/>
                <a:cs typeface="Arial" pitchFamily="34" charset="0"/>
              </a:rPr>
              <a:t>AIoT</a:t>
            </a:r>
            <a:r>
              <a:rPr lang="zh-TW" altLang="en-US" sz="4400" dirty="0">
                <a:solidFill>
                  <a:srgbClr val="663300"/>
                </a:solidFill>
                <a:effectLst/>
                <a:latin typeface="Arial" pitchFamily="34" charset="0"/>
                <a:ea typeface="標楷體" pitchFamily="65" charset="-120"/>
                <a:cs typeface="Arial" pitchFamily="34" charset="0"/>
              </a:rPr>
              <a:t>時代的機會</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07219" y="1992313"/>
            <a:ext cx="7929562"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針對台灣已經擁有發展</a:t>
            </a: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不錯的</a:t>
            </a:r>
            <a:r>
              <a:rPr lang="zh-TW" altLang="en-US" sz="2400" dirty="0" smtClean="0">
                <a:latin typeface="Kaiti TC" charset="-120"/>
                <a:ea typeface="Kaiti TC" charset="-120"/>
                <a:cs typeface="Kaiti TC" charset="-120"/>
              </a:rPr>
              <a:t>利基：製造、醫療、</a:t>
            </a:r>
            <a:r>
              <a:rPr lang="en-US" altLang="zh-TW" sz="2400" dirty="0" smtClean="0">
                <a:latin typeface="Kaiti TC" charset="-120"/>
                <a:ea typeface="Kaiti TC" charset="-120"/>
                <a:cs typeface="Kaiti TC" charset="-120"/>
              </a:rPr>
              <a:t>IC</a:t>
            </a:r>
            <a:r>
              <a:rPr lang="zh-TW" altLang="en-US" sz="2400" dirty="0" smtClean="0">
                <a:latin typeface="Kaiti TC" charset="-120"/>
                <a:ea typeface="Kaiti TC" charset="-120"/>
                <a:cs typeface="Kaiti TC" charset="-120"/>
              </a:rPr>
              <a:t>設計。</a:t>
            </a:r>
            <a:endParaRPr lang="zh-TW" altLang="en-US"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a:latin typeface="Kaiti TC" charset="-120"/>
                <a:ea typeface="Kaiti TC" charset="-120"/>
                <a:cs typeface="Kaiti TC" charset="-120"/>
              </a:rPr>
              <a:t>製造</a:t>
            </a:r>
            <a:r>
              <a:rPr lang="zh-TW" altLang="en-US" sz="2400" dirty="0" smtClean="0">
                <a:latin typeface="Kaiti TC" charset="-120"/>
                <a:ea typeface="Kaiti TC" charset="-120"/>
                <a:cs typeface="Kaiti TC" charset="-120"/>
              </a:rPr>
              <a:t>利基</a:t>
            </a:r>
            <a:r>
              <a:rPr lang="zh-TW" altLang="en-US" sz="2400" dirty="0">
                <a:latin typeface="Kaiti TC" charset="-120"/>
                <a:ea typeface="Kaiti TC" charset="-120"/>
                <a:cs typeface="Kaiti TC" charset="-120"/>
              </a:rPr>
              <a:t>：台灣有強大的製造業：製造經驗與數據是可以協助發展相關人工智慧的，成就智慧工業的</a:t>
            </a: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能力，目前台積電跟鴻海就有不錯的</a:t>
            </a:r>
            <a:r>
              <a:rPr lang="zh-TW" altLang="en-US" sz="2400" dirty="0" smtClean="0">
                <a:latin typeface="Kaiti TC" charset="-120"/>
                <a:ea typeface="Kaiti TC" charset="-120"/>
                <a:cs typeface="Kaiti TC" charset="-120"/>
              </a:rPr>
              <a:t>成績。</a:t>
            </a:r>
            <a:endParaRPr lang="zh-TW" altLang="en-US"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醫療利基：</a:t>
            </a:r>
            <a:r>
              <a:rPr lang="zh-TW" altLang="en-US" sz="2400" dirty="0">
                <a:latin typeface="Kaiti TC" charset="-120"/>
                <a:ea typeface="Kaiti TC" charset="-120"/>
                <a:cs typeface="Kaiti TC" charset="-120"/>
              </a:rPr>
              <a:t>台灣強大的醫學技術為全球第三（亞洲第一，僅次於美國、德國），又有品質不差又時間夠久的全民健保資料庫，台灣發展智慧醫療</a:t>
            </a: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其實是很好的，目前鴻海旗下的永齡基金會跟台大合作；另臺北醫學大學使用其控管的三間醫院內部資料與健保相關論文建立模型來應用，都有不錯的</a:t>
            </a:r>
            <a:r>
              <a:rPr lang="zh-TW" altLang="en-US" sz="2400" dirty="0" smtClean="0">
                <a:latin typeface="Kaiti TC" charset="-120"/>
                <a:ea typeface="Kaiti TC" charset="-120"/>
                <a:cs typeface="Kaiti TC" charset="-120"/>
              </a:rPr>
              <a:t>成果。 </a:t>
            </a:r>
            <a:endParaRPr lang="en-US" altLang="zh-TW" sz="2400" dirty="0" smtClean="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59326976"/>
      </p:ext>
    </p:extLst>
  </p:cSld>
  <p:clrMapOvr>
    <a:masterClrMapping/>
  </p:clrMapOvr>
  <p:transition spd="slow">
    <p:randomBar dir="ver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a:t>
            </a:r>
            <a:r>
              <a:rPr lang="en-US" altLang="zh-TW" sz="4400" dirty="0">
                <a:solidFill>
                  <a:srgbClr val="663300"/>
                </a:solidFill>
                <a:effectLst/>
                <a:latin typeface="Arial" pitchFamily="34" charset="0"/>
                <a:ea typeface="標楷體" pitchFamily="65" charset="-120"/>
                <a:cs typeface="Arial" pitchFamily="34" charset="0"/>
              </a:rPr>
              <a:t>4</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台灣在</a:t>
            </a:r>
            <a:r>
              <a:rPr lang="en-US" altLang="zh-TW" sz="4400" dirty="0" err="1">
                <a:solidFill>
                  <a:srgbClr val="663300"/>
                </a:solidFill>
                <a:effectLst/>
                <a:latin typeface="Arial" pitchFamily="34" charset="0"/>
                <a:ea typeface="標楷體" pitchFamily="65" charset="-120"/>
                <a:cs typeface="Arial" pitchFamily="34" charset="0"/>
              </a:rPr>
              <a:t>AIoT</a:t>
            </a:r>
            <a:r>
              <a:rPr lang="zh-TW" altLang="en-US" sz="4400" dirty="0">
                <a:solidFill>
                  <a:srgbClr val="663300"/>
                </a:solidFill>
                <a:effectLst/>
                <a:latin typeface="Arial" pitchFamily="34" charset="0"/>
                <a:ea typeface="標楷體" pitchFamily="65" charset="-120"/>
                <a:cs typeface="Arial" pitchFamily="34" charset="0"/>
              </a:rPr>
              <a:t>時代的機會</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07219" y="1992313"/>
            <a:ext cx="7929562"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en-US" altLang="zh-TW" sz="2400" dirty="0" smtClean="0">
                <a:latin typeface="Kaiti TC" charset="-120"/>
                <a:ea typeface="Kaiti TC" charset="-120"/>
                <a:cs typeface="Kaiti TC" charset="-120"/>
              </a:rPr>
              <a:t>IC</a:t>
            </a:r>
            <a:r>
              <a:rPr lang="zh-TW" altLang="en-US" sz="2400" dirty="0" smtClean="0">
                <a:latin typeface="Kaiti TC" charset="-120"/>
                <a:ea typeface="Kaiti TC" charset="-120"/>
                <a:cs typeface="Kaiti TC" charset="-120"/>
              </a:rPr>
              <a:t>設計利基：</a:t>
            </a:r>
            <a:endParaRPr lang="en-US" altLang="zh-TW" sz="2400" dirty="0" smtClean="0">
              <a:latin typeface="Kaiti TC" charset="-120"/>
              <a:ea typeface="Kaiti TC" charset="-120"/>
              <a:cs typeface="Kaiti TC" charset="-120"/>
            </a:endParaRPr>
          </a:p>
          <a:p>
            <a:pPr marL="800100" lvl="1" indent="-342900">
              <a:buClr>
                <a:srgbClr val="0099CC"/>
              </a:buClr>
              <a:buFont typeface="Arial" charset="0"/>
              <a:buChar char="•"/>
            </a:pPr>
            <a:r>
              <a:rPr lang="zh-TW" altLang="en-US" sz="2400" dirty="0" smtClean="0">
                <a:latin typeface="Kaiti TC" charset="-120"/>
                <a:ea typeface="Kaiti TC" charset="-120"/>
                <a:cs typeface="Kaiti TC" charset="-120"/>
              </a:rPr>
              <a:t>因為</a:t>
            </a:r>
            <a:r>
              <a:rPr lang="zh-TW" altLang="en-US" sz="2400" dirty="0">
                <a:latin typeface="Kaiti TC" charset="-120"/>
                <a:ea typeface="Kaiti TC" charset="-120"/>
                <a:cs typeface="Kaiti TC" charset="-120"/>
              </a:rPr>
              <a:t>隱私權的考量，前端設備未來有很多會具備人工智慧晶片，讓人體生物辨識認證的工作直接在前端設備就完成，不必連到雲端伺服器運算後才能認證；而人工智慧雲端硬體為了加速與減少發熱，接下來很多相關特製晶片將會因應而生，這其實都是台灣晶片設計業的</a:t>
            </a:r>
            <a:r>
              <a:rPr lang="zh-TW" altLang="en-US" sz="2400" dirty="0" smtClean="0">
                <a:latin typeface="Kaiti TC" charset="-120"/>
                <a:ea typeface="Kaiti TC" charset="-120"/>
                <a:cs typeface="Kaiti TC" charset="-120"/>
              </a:rPr>
              <a:t>機會。</a:t>
            </a:r>
            <a:endParaRPr lang="en-US" altLang="zh-TW" sz="2400" dirty="0" smtClean="0">
              <a:latin typeface="Kaiti TC" charset="-120"/>
              <a:ea typeface="Kaiti TC" charset="-120"/>
              <a:cs typeface="Kaiti TC" charset="-120"/>
            </a:endParaRPr>
          </a:p>
          <a:p>
            <a:pPr marL="800100" lvl="1" indent="-342900">
              <a:buClr>
                <a:srgbClr val="0099CC"/>
              </a:buClr>
              <a:buFont typeface="Arial" charset="0"/>
              <a:buChar char="•"/>
            </a:pPr>
            <a:r>
              <a:rPr lang="en-US" altLang="zh-TW" sz="2400" dirty="0" smtClean="0">
                <a:latin typeface="Kaiti TC" charset="-120"/>
                <a:ea typeface="Kaiti TC" charset="-120"/>
                <a:cs typeface="Kaiti TC" charset="-120"/>
              </a:rPr>
              <a:t>NVIDIA</a:t>
            </a:r>
            <a:r>
              <a:rPr lang="zh-TW" altLang="en-US" sz="2400" dirty="0">
                <a:latin typeface="Kaiti TC" charset="-120"/>
                <a:ea typeface="Kaiti TC" charset="-120"/>
                <a:cs typeface="Kaiti TC" charset="-120"/>
              </a:rPr>
              <a:t>（輝達）也宣佈跟台灣科技部合作，將前端晶片設計的核心技術提供台灣廠商，強化人工智慧晶片設計的能力，這也剛好結合科技部人工智慧策略的半導體射月計畫。 </a:t>
            </a:r>
          </a:p>
          <a:p>
            <a:pPr marL="342900" indent="-342900">
              <a:buClr>
                <a:srgbClr val="0099CC"/>
              </a:buClr>
              <a:buFont typeface="Arial" charset="0"/>
              <a:buChar char="•"/>
            </a:pPr>
            <a:endParaRPr lang="zh-TW" altLang="en-US" sz="2400" dirty="0" smtClean="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816027817"/>
      </p:ext>
    </p:extLst>
  </p:cSld>
  <p:clrMapOvr>
    <a:masterClrMapping/>
  </p:clrMapOvr>
  <p:transition spd="slow">
    <p:randomBar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27650" name="Rectangle 3"/>
          <p:cNvSpPr>
            <a:spLocks noGrp="1" noChangeArrowheads="1"/>
          </p:cNvSpPr>
          <p:nvPr>
            <p:ph type="subTitle" idx="1"/>
          </p:nvPr>
        </p:nvSpPr>
        <p:spPr>
          <a:xfrm>
            <a:off x="290277" y="1804258"/>
            <a:ext cx="8458200" cy="914400"/>
          </a:xfrm>
        </p:spPr>
        <p:txBody>
          <a:bodyPr/>
          <a:lstStyle/>
          <a:p>
            <a:pPr algn="ctr" eaLnBrk="1" hangingPunct="1"/>
            <a:r>
              <a:rPr lang="en-US" altLang="zh-TW" sz="5400" dirty="0" err="1">
                <a:solidFill>
                  <a:srgbClr val="663300"/>
                </a:solidFill>
                <a:latin typeface="Arial" charset="0"/>
                <a:ea typeface="標楷體" pitchFamily="65" charset="-120"/>
                <a:cs typeface="Arial" charset="0"/>
              </a:rPr>
              <a:t>AIoT</a:t>
            </a:r>
            <a:r>
              <a:rPr lang="zh-TW" altLang="en-US" sz="5400" dirty="0">
                <a:solidFill>
                  <a:srgbClr val="663300"/>
                </a:solidFill>
                <a:latin typeface="Arial" charset="0"/>
                <a:ea typeface="標楷體" pitchFamily="65" charset="-120"/>
                <a:cs typeface="Arial" charset="0"/>
              </a:rPr>
              <a:t>概論</a:t>
            </a:r>
          </a:p>
        </p:txBody>
      </p:sp>
      <p:sp>
        <p:nvSpPr>
          <p:cNvPr id="4" name="Rectangle 3"/>
          <p:cNvSpPr txBox="1">
            <a:spLocks noChangeArrowheads="1"/>
          </p:cNvSpPr>
          <p:nvPr/>
        </p:nvSpPr>
        <p:spPr bwMode="auto">
          <a:xfrm>
            <a:off x="1269812" y="882770"/>
            <a:ext cx="1219200" cy="914400"/>
          </a:xfrm>
          <a:prstGeom prst="rect">
            <a:avLst/>
          </a:prstGeom>
          <a:noFill/>
          <a:ln w="9525">
            <a:noFill/>
            <a:miter lim="800000"/>
            <a:headEnd/>
            <a:tailEnd/>
          </a:ln>
        </p:spPr>
        <p:txBody>
          <a:bodyPr anchor="b">
            <a:noAutofit/>
          </a:bodyPr>
          <a:lstStyle/>
          <a:p>
            <a:pPr fontAlgn="auto">
              <a:spcBef>
                <a:spcPct val="20000"/>
              </a:spcBef>
              <a:spcAft>
                <a:spcPts val="0"/>
              </a:spcAft>
              <a:buClr>
                <a:schemeClr val="accent1"/>
              </a:buClr>
              <a:buSzPct val="70000"/>
              <a:buFont typeface="Wingdings 2"/>
              <a:buNone/>
              <a:defRPr/>
            </a:pPr>
            <a:r>
              <a:rPr kumimoji="0" lang="en-US" altLang="zh-TW" sz="6000" dirty="0" smtClean="0">
                <a:solidFill>
                  <a:srgbClr val="663300"/>
                </a:solidFill>
                <a:effectLst>
                  <a:outerShdw blurRad="38100" dist="38100" dir="2700000" algn="tl">
                    <a:srgbClr val="000000">
                      <a:alpha val="43137"/>
                    </a:srgbClr>
                  </a:outerShdw>
                </a:effectLst>
                <a:latin typeface="Arial" pitchFamily="34" charset="0"/>
                <a:ea typeface="+mn-ea"/>
                <a:cs typeface="Arial" pitchFamily="34" charset="0"/>
              </a:rPr>
              <a:t>01</a:t>
            </a:r>
            <a:endParaRPr kumimoji="0" lang="zh-TW" altLang="en-US" sz="6000" dirty="0">
              <a:solidFill>
                <a:srgbClr val="663300"/>
              </a:solidFill>
              <a:effectLst>
                <a:outerShdw blurRad="38100" dist="38100" dir="2700000" algn="tl">
                  <a:srgbClr val="000000">
                    <a:alpha val="43137"/>
                  </a:srgbClr>
                </a:outerShdw>
              </a:effectLst>
              <a:latin typeface="Arial" pitchFamily="34" charset="0"/>
              <a:ea typeface="+mn-ea"/>
              <a:cs typeface="Arial" pitchFamily="34" charset="0"/>
            </a:endParaRPr>
          </a:p>
        </p:txBody>
      </p:sp>
      <p:sp>
        <p:nvSpPr>
          <p:cNvPr id="6" name="Rectangle 3"/>
          <p:cNvSpPr txBox="1">
            <a:spLocks noChangeArrowheads="1"/>
          </p:cNvSpPr>
          <p:nvPr/>
        </p:nvSpPr>
        <p:spPr bwMode="auto">
          <a:xfrm>
            <a:off x="1066800" y="3276600"/>
            <a:ext cx="6905154" cy="300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a:solidFill>
                  <a:schemeClr val="tx1"/>
                </a:solidFill>
                <a:latin typeface="Arial" charset="0"/>
                <a:ea typeface="新細明體" charset="-120"/>
              </a:defRPr>
            </a:lvl1pPr>
            <a:lvl2pPr marL="742950" indent="-285750" eaLnBrk="0" hangingPunct="0">
              <a:defRPr kumimoji="1">
                <a:solidFill>
                  <a:schemeClr val="tx1"/>
                </a:solidFill>
                <a:latin typeface="Arial" charset="0"/>
                <a:ea typeface="新細明體" charset="-120"/>
              </a:defRPr>
            </a:lvl2pPr>
            <a:lvl3pPr marL="1143000" indent="-228600" eaLnBrk="0" hangingPunct="0">
              <a:defRPr kumimoji="1">
                <a:solidFill>
                  <a:schemeClr val="tx1"/>
                </a:solidFill>
                <a:latin typeface="Arial" charset="0"/>
                <a:ea typeface="新細明體" charset="-120"/>
              </a:defRPr>
            </a:lvl3pPr>
            <a:lvl4pPr marL="1600200" indent="-228600" eaLnBrk="0" hangingPunct="0">
              <a:defRPr kumimoji="1">
                <a:solidFill>
                  <a:schemeClr val="tx1"/>
                </a:solidFill>
                <a:latin typeface="Arial" charset="0"/>
                <a:ea typeface="新細明體" charset="-120"/>
              </a:defRPr>
            </a:lvl4pPr>
            <a:lvl5pPr marL="2057400" indent="-228600" eaLnBrk="0" hangingPunct="0">
              <a:defRPr kumimoji="1">
                <a:solidFill>
                  <a:schemeClr val="tx1"/>
                </a:solidFill>
                <a:latin typeface="Arial" charset="0"/>
                <a:ea typeface="新細明體" charset="-120"/>
              </a:defRPr>
            </a:lvl5pPr>
            <a:lvl6pPr marL="2514600" indent="-228600" eaLnBrk="0" fontAlgn="base" hangingPunct="0">
              <a:spcBef>
                <a:spcPct val="0"/>
              </a:spcBef>
              <a:spcAft>
                <a:spcPct val="0"/>
              </a:spcAft>
              <a:defRPr kumimoji="1">
                <a:solidFill>
                  <a:schemeClr val="tx1"/>
                </a:solidFill>
                <a:latin typeface="Arial" charset="0"/>
                <a:ea typeface="新細明體" charset="-120"/>
              </a:defRPr>
            </a:lvl6pPr>
            <a:lvl7pPr marL="2971800" indent="-228600" eaLnBrk="0" fontAlgn="base" hangingPunct="0">
              <a:spcBef>
                <a:spcPct val="0"/>
              </a:spcBef>
              <a:spcAft>
                <a:spcPct val="0"/>
              </a:spcAft>
              <a:defRPr kumimoji="1">
                <a:solidFill>
                  <a:schemeClr val="tx1"/>
                </a:solidFill>
                <a:latin typeface="Arial" charset="0"/>
                <a:ea typeface="新細明體" charset="-120"/>
              </a:defRPr>
            </a:lvl7pPr>
            <a:lvl8pPr marL="3429000" indent="-228600" eaLnBrk="0" fontAlgn="base" hangingPunct="0">
              <a:spcBef>
                <a:spcPct val="0"/>
              </a:spcBef>
              <a:spcAft>
                <a:spcPct val="0"/>
              </a:spcAft>
              <a:defRPr kumimoji="1">
                <a:solidFill>
                  <a:schemeClr val="tx1"/>
                </a:solidFill>
                <a:latin typeface="Arial" charset="0"/>
                <a:ea typeface="新細明體" charset="-120"/>
              </a:defRPr>
            </a:lvl8pPr>
            <a:lvl9pPr marL="3886200" indent="-228600" eaLnBrk="0" fontAlgn="base" hangingPunct="0">
              <a:spcBef>
                <a:spcPct val="0"/>
              </a:spcBef>
              <a:spcAft>
                <a:spcPct val="0"/>
              </a:spcAft>
              <a:defRPr kumimoji="1">
                <a:solidFill>
                  <a:schemeClr val="tx1"/>
                </a:solidFill>
                <a:latin typeface="Arial" charset="0"/>
                <a:ea typeface="新細明體" charset="-120"/>
              </a:defRPr>
            </a:lvl9pPr>
          </a:lstStyle>
          <a:p>
            <a:pPr eaLnBrk="1" hangingPunct="1">
              <a:spcBef>
                <a:spcPct val="20000"/>
              </a:spcBef>
              <a:buClr>
                <a:schemeClr val="accent1"/>
              </a:buClr>
              <a:buSzPct val="70000"/>
            </a:pPr>
            <a:r>
              <a:rPr kumimoji="0" lang="en-US" altLang="zh-TW" sz="2400" dirty="0" smtClean="0">
                <a:ea typeface="標楷體" pitchFamily="65" charset="-120"/>
                <a:cs typeface="Arial" charset="0"/>
                <a:hlinkClick r:id="rId3" action="ppaction://hlinksldjump"/>
              </a:rPr>
              <a:t>1-1</a:t>
            </a:r>
            <a:r>
              <a:rPr kumimoji="0" lang="zh-TW" altLang="en-US" sz="2400" dirty="0" smtClean="0">
                <a:ea typeface="標楷體" pitchFamily="65" charset="-120"/>
                <a:cs typeface="Arial" charset="0"/>
                <a:hlinkClick r:id="rId3" action="ppaction://hlinksldjump"/>
              </a:rPr>
              <a:t>　人工智慧與物聯網的前世今生  </a:t>
            </a:r>
            <a:endParaRPr kumimoji="0" lang="en-US" altLang="zh-TW" sz="2400" dirty="0" smtClean="0">
              <a:ea typeface="標楷體" pitchFamily="65" charset="-120"/>
              <a:cs typeface="Arial" charset="0"/>
            </a:endParaRPr>
          </a:p>
          <a:p>
            <a:pPr eaLnBrk="1" hangingPunct="1">
              <a:spcBef>
                <a:spcPct val="20000"/>
              </a:spcBef>
              <a:buClr>
                <a:schemeClr val="accent1"/>
              </a:buClr>
              <a:buSzPct val="70000"/>
            </a:pPr>
            <a:r>
              <a:rPr kumimoji="0" lang="en-US" altLang="zh-TW" sz="2400" dirty="0" smtClean="0">
                <a:ea typeface="標楷體" pitchFamily="65" charset="-120"/>
                <a:cs typeface="Arial" charset="0"/>
                <a:hlinkClick r:id="rId4" action="ppaction://hlinksldjump"/>
              </a:rPr>
              <a:t>1-2</a:t>
            </a:r>
            <a:r>
              <a:rPr kumimoji="0" lang="zh-TW" altLang="en-US" sz="2400" dirty="0" smtClean="0">
                <a:ea typeface="標楷體" pitchFamily="65" charset="-120"/>
                <a:cs typeface="Arial" charset="0"/>
                <a:hlinkClick r:id="rId4" action="ppaction://hlinksldjump"/>
              </a:rPr>
              <a:t>　</a:t>
            </a:r>
            <a:r>
              <a:rPr kumimoji="0" lang="en-US" altLang="zh-TW" sz="2400" dirty="0" smtClean="0">
                <a:ea typeface="標楷體" pitchFamily="65" charset="-120"/>
                <a:cs typeface="Arial" charset="0"/>
                <a:hlinkClick r:id="rId4" action="ppaction://hlinksldjump"/>
              </a:rPr>
              <a:t>AIoT</a:t>
            </a:r>
            <a:r>
              <a:rPr kumimoji="0" lang="zh-TW" altLang="en-US" sz="2400" dirty="0" smtClean="0">
                <a:ea typeface="標楷體" pitchFamily="65" charset="-120"/>
                <a:cs typeface="Arial" charset="0"/>
                <a:hlinkClick r:id="rId4" action="ppaction://hlinksldjump"/>
              </a:rPr>
              <a:t>的呈現：人工智慧在物聯網的應用</a:t>
            </a:r>
            <a:endParaRPr kumimoji="0" lang="en-US" altLang="zh-TW" sz="2400" dirty="0" smtClean="0">
              <a:ea typeface="標楷體" pitchFamily="65" charset="-120"/>
              <a:cs typeface="Arial" charset="0"/>
            </a:endParaRPr>
          </a:p>
          <a:p>
            <a:pPr eaLnBrk="1" hangingPunct="1">
              <a:spcBef>
                <a:spcPct val="20000"/>
              </a:spcBef>
              <a:buClr>
                <a:schemeClr val="accent1"/>
              </a:buClr>
              <a:buSzPct val="70000"/>
            </a:pPr>
            <a:r>
              <a:rPr kumimoji="0" lang="en-US" altLang="zh-TW" sz="2400" dirty="0" smtClean="0">
                <a:ea typeface="標楷體" pitchFamily="65" charset="-120"/>
                <a:cs typeface="Arial" charset="0"/>
                <a:hlinkClick r:id="rId5" action="ppaction://hlinksldjump"/>
              </a:rPr>
              <a:t>1-3</a:t>
            </a:r>
            <a:r>
              <a:rPr kumimoji="0" lang="zh-TW" altLang="en-US" sz="2400" dirty="0" smtClean="0">
                <a:ea typeface="標楷體" pitchFamily="65" charset="-120"/>
                <a:cs typeface="Arial" charset="0"/>
                <a:hlinkClick r:id="rId5" action="ppaction://hlinksldjump"/>
              </a:rPr>
              <a:t>　從業界大廠與學界動作看</a:t>
            </a:r>
            <a:r>
              <a:rPr kumimoji="0" lang="en-US" altLang="zh-TW" sz="2400" dirty="0" smtClean="0">
                <a:ea typeface="標楷體" pitchFamily="65" charset="-120"/>
                <a:cs typeface="Arial" charset="0"/>
                <a:hlinkClick r:id="rId5" action="ppaction://hlinksldjump"/>
              </a:rPr>
              <a:t>AIoT</a:t>
            </a:r>
            <a:r>
              <a:rPr kumimoji="0" lang="zh-TW" altLang="en-US" sz="2400" dirty="0" smtClean="0">
                <a:ea typeface="標楷體" pitchFamily="65" charset="-120"/>
                <a:cs typeface="Arial" charset="0"/>
                <a:hlinkClick r:id="rId5" action="ppaction://hlinksldjump"/>
              </a:rPr>
              <a:t>未來的重要性</a:t>
            </a:r>
            <a:endParaRPr kumimoji="0" lang="en-US" altLang="zh-TW" sz="2400" dirty="0" smtClean="0">
              <a:ea typeface="標楷體" pitchFamily="65" charset="-120"/>
              <a:cs typeface="Arial" charset="0"/>
            </a:endParaRPr>
          </a:p>
          <a:p>
            <a:pPr eaLnBrk="1" hangingPunct="1">
              <a:spcBef>
                <a:spcPct val="20000"/>
              </a:spcBef>
              <a:buClr>
                <a:schemeClr val="accent1"/>
              </a:buClr>
              <a:buSzPct val="70000"/>
            </a:pPr>
            <a:r>
              <a:rPr kumimoji="0" lang="en-US" altLang="zh-TW" sz="2400" dirty="0" smtClean="0">
                <a:ea typeface="標楷體" pitchFamily="65" charset="-120"/>
                <a:cs typeface="Arial" charset="0"/>
                <a:hlinkClick r:id="rId6" action="ppaction://hlinksldjump"/>
              </a:rPr>
              <a:t>1-4    </a:t>
            </a:r>
            <a:r>
              <a:rPr kumimoji="0" lang="zh-TW" altLang="en-US" sz="2400" dirty="0" smtClean="0">
                <a:ea typeface="標楷體" pitchFamily="65" charset="-120"/>
                <a:cs typeface="Arial" charset="0"/>
                <a:hlinkClick r:id="rId6" action="ppaction://hlinksldjump"/>
              </a:rPr>
              <a:t>台灣在</a:t>
            </a:r>
            <a:r>
              <a:rPr kumimoji="0" lang="en-US" altLang="zh-TW" sz="2400" dirty="0" smtClean="0">
                <a:ea typeface="標楷體" pitchFamily="65" charset="-120"/>
                <a:cs typeface="Arial" charset="0"/>
                <a:hlinkClick r:id="rId6" action="ppaction://hlinksldjump"/>
              </a:rPr>
              <a:t>AIoT</a:t>
            </a:r>
            <a:r>
              <a:rPr kumimoji="0" lang="zh-TW" altLang="en-US" sz="2400" dirty="0" smtClean="0">
                <a:ea typeface="標楷體" pitchFamily="65" charset="-120"/>
                <a:cs typeface="Arial" charset="0"/>
                <a:hlinkClick r:id="rId6" action="ppaction://hlinksldjump"/>
              </a:rPr>
              <a:t>時代的機會</a:t>
            </a:r>
            <a:endParaRPr kumimoji="0" lang="zh-TW" altLang="en-US" sz="2400" dirty="0">
              <a:ea typeface="標楷體" pitchFamily="65" charset="-120"/>
              <a:cs typeface="Arial" charset="0"/>
            </a:endParaRPr>
          </a:p>
          <a:p>
            <a:pPr eaLnBrk="1" hangingPunct="1">
              <a:spcBef>
                <a:spcPct val="20000"/>
              </a:spcBef>
              <a:buClr>
                <a:schemeClr val="accent1"/>
              </a:buClr>
              <a:buSzPct val="70000"/>
            </a:pPr>
            <a:r>
              <a:rPr kumimoji="0" lang="mr-IN" altLang="zh-TW" sz="2400" dirty="0" smtClean="0">
                <a:ea typeface="標楷體" pitchFamily="65" charset="-120"/>
                <a:cs typeface="Arial" charset="0"/>
                <a:hlinkClick r:id="rId7" action="ppaction://hlinksldjump"/>
              </a:rPr>
              <a:t>1-5    AIoT</a:t>
            </a:r>
            <a:r>
              <a:rPr kumimoji="0" lang="zh-TW" altLang="mr-IN" sz="2400" dirty="0" smtClean="0">
                <a:ea typeface="標楷體" pitchFamily="65" charset="-120"/>
                <a:cs typeface="Arial" charset="0"/>
                <a:hlinkClick r:id="rId7" action="ppaction://hlinksldjump"/>
              </a:rPr>
              <a:t>的工具</a:t>
            </a:r>
            <a:endParaRPr kumimoji="0" lang="zh-TW" altLang="en-US" sz="2400" dirty="0">
              <a:ea typeface="標楷體" pitchFamily="65" charset="-120"/>
              <a:cs typeface="Arial" charset="0"/>
            </a:endParaRPr>
          </a:p>
          <a:p>
            <a:pPr eaLnBrk="1" hangingPunct="1">
              <a:spcBef>
                <a:spcPct val="20000"/>
              </a:spcBef>
              <a:buClr>
                <a:schemeClr val="accent1"/>
              </a:buClr>
              <a:buSzPct val="70000"/>
            </a:pPr>
            <a:endParaRPr kumimoji="0" lang="en-US" altLang="zh-TW" sz="2400" dirty="0">
              <a:ea typeface="標楷體" pitchFamily="65" charset="-120"/>
              <a:cs typeface="Arial" charset="0"/>
            </a:endParaRPr>
          </a:p>
          <a:p>
            <a:pPr eaLnBrk="1" hangingPunct="1">
              <a:spcBef>
                <a:spcPct val="20000"/>
              </a:spcBef>
              <a:buClr>
                <a:schemeClr val="accent1"/>
              </a:buClr>
              <a:buSzPct val="70000"/>
            </a:pPr>
            <a:endParaRPr kumimoji="0" lang="en-US" altLang="zh-TW" sz="2400" dirty="0">
              <a:ea typeface="標楷體" pitchFamily="65" charset="-120"/>
              <a:cs typeface="Arial" charset="0"/>
            </a:endParaRPr>
          </a:p>
        </p:txBody>
      </p:sp>
      <p:pic>
        <p:nvPicPr>
          <p:cNvPr id="3" name="圖片 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393744" y="0"/>
            <a:ext cx="1519311" cy="2057400"/>
          </a:xfrm>
          <a:prstGeom prst="rect">
            <a:avLst/>
          </a:prstGeom>
        </p:spPr>
      </p:pic>
    </p:spTree>
  </p:cSld>
  <p:clrMapOvr>
    <a:masterClrMapping/>
  </p:clrMapOvr>
  <p:transition spd="slow">
    <p:randomBar dir="ver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a:t>
            </a:r>
            <a:r>
              <a:rPr lang="en-US" altLang="zh-TW" sz="4400" dirty="0">
                <a:solidFill>
                  <a:srgbClr val="663300"/>
                </a:solidFill>
                <a:effectLst/>
                <a:latin typeface="Arial" pitchFamily="34" charset="0"/>
                <a:ea typeface="標楷體" pitchFamily="65" charset="-120"/>
                <a:cs typeface="Arial" pitchFamily="34" charset="0"/>
              </a:rPr>
              <a:t>4</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台灣在</a:t>
            </a:r>
            <a:r>
              <a:rPr lang="en-US" altLang="zh-TW" sz="4400" dirty="0" err="1">
                <a:solidFill>
                  <a:srgbClr val="663300"/>
                </a:solidFill>
                <a:effectLst/>
                <a:latin typeface="Arial" pitchFamily="34" charset="0"/>
                <a:ea typeface="標楷體" pitchFamily="65" charset="-120"/>
                <a:cs typeface="Arial" pitchFamily="34" charset="0"/>
              </a:rPr>
              <a:t>AIoT</a:t>
            </a:r>
            <a:r>
              <a:rPr lang="zh-TW" altLang="en-US" sz="4400" dirty="0">
                <a:solidFill>
                  <a:srgbClr val="663300"/>
                </a:solidFill>
                <a:effectLst/>
                <a:latin typeface="Arial" pitchFamily="34" charset="0"/>
                <a:ea typeface="標楷體" pitchFamily="65" charset="-120"/>
                <a:cs typeface="Arial" pitchFamily="34" charset="0"/>
              </a:rPr>
              <a:t>時代的機會</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07219" y="1992313"/>
            <a:ext cx="7929562"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多層架構代表的也是參與價值鏈廠商的合作架構，而只要找到適合的利基，成為價值鏈的一員</a:t>
            </a:r>
            <a:r>
              <a:rPr lang="zh-TW" altLang="en-US" sz="2400" dirty="0" smtClean="0">
                <a:latin typeface="Kaiti TC" charset="-120"/>
                <a:ea typeface="Kaiti TC" charset="-120"/>
                <a:cs typeface="Kaiti TC" charset="-120"/>
              </a:rPr>
              <a:t>，中小企業與新創</a:t>
            </a:r>
            <a:r>
              <a:rPr lang="zh-TW" altLang="en-US" sz="2400" dirty="0">
                <a:latin typeface="Kaiti TC" charset="-120"/>
                <a:ea typeface="Kaiti TC" charset="-120"/>
                <a:cs typeface="Kaiti TC" charset="-120"/>
              </a:rPr>
              <a:t>也能有很好的</a:t>
            </a:r>
            <a:r>
              <a:rPr lang="zh-TW" altLang="en-US" sz="2400" dirty="0" smtClean="0">
                <a:latin typeface="Kaiti TC" charset="-120"/>
                <a:ea typeface="Kaiti TC" charset="-120"/>
                <a:cs typeface="Kaiti TC" charset="-120"/>
              </a:rPr>
              <a:t>機會。</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要</a:t>
            </a:r>
            <a:r>
              <a:rPr lang="zh-TW" altLang="en-US" sz="2400" dirty="0">
                <a:latin typeface="Kaiti TC" charset="-120"/>
                <a:ea typeface="Kaiti TC" charset="-120"/>
                <a:cs typeface="Kaiti TC" charset="-120"/>
              </a:rPr>
              <a:t>在</a:t>
            </a: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上成功，不是只要有好的技術就好，要以領域專業知識出發，結合物聯網前端感測器傳回的資料，選出適合的組合，才能用人工智慧建立適合的模型，以針對客戶的痛點及需求提供好的價值主張，然後提供好的服務，讓客戶擁有好的體驗（如</a:t>
            </a:r>
            <a:r>
              <a:rPr lang="en-US" altLang="zh-TW" sz="2400" dirty="0">
                <a:latin typeface="Kaiti TC" charset="-120"/>
                <a:ea typeface="Kaiti TC" charset="-120"/>
                <a:cs typeface="Kaiti TC" charset="-120"/>
              </a:rPr>
              <a:t>B2C</a:t>
            </a:r>
            <a:r>
              <a:rPr lang="zh-TW" altLang="en-US" sz="2400" dirty="0">
                <a:latin typeface="Kaiti TC" charset="-120"/>
                <a:ea typeface="Kaiti TC" charset="-120"/>
                <a:cs typeface="Kaiti TC" charset="-120"/>
              </a:rPr>
              <a:t>的客戶滿意，</a:t>
            </a:r>
            <a:r>
              <a:rPr lang="en-US" altLang="zh-TW" sz="2400" dirty="0">
                <a:latin typeface="Kaiti TC" charset="-120"/>
                <a:ea typeface="Kaiti TC" charset="-120"/>
                <a:cs typeface="Kaiti TC" charset="-120"/>
              </a:rPr>
              <a:t>B2B</a:t>
            </a:r>
            <a:r>
              <a:rPr lang="zh-TW" altLang="en-US" sz="2400" dirty="0">
                <a:latin typeface="Kaiti TC" charset="-120"/>
                <a:ea typeface="Kaiti TC" charset="-120"/>
                <a:cs typeface="Kaiti TC" charset="-120"/>
              </a:rPr>
              <a:t>客戶賺錢或省成本），則客戶就會心甘情願掏錢出來。</a:t>
            </a:r>
            <a:r>
              <a:rPr lang="zh-TW" altLang="en-US" sz="2400" dirty="0"/>
              <a:t> </a:t>
            </a:r>
          </a:p>
          <a:p>
            <a:pPr marL="342900" indent="-342900">
              <a:buClr>
                <a:srgbClr val="0099CC"/>
              </a:buClr>
              <a:buFont typeface="Arial" charset="0"/>
              <a:buChar char="•"/>
            </a:pPr>
            <a:endParaRPr lang="zh-TW" altLang="en-US" sz="2400" dirty="0" smtClean="0"/>
          </a:p>
          <a:p>
            <a:r>
              <a:rPr lang="zh-TW" altLang="en-US" sz="2400" dirty="0">
                <a:latin typeface="Kaiti TC" charset="-120"/>
                <a:ea typeface="Kaiti TC" charset="-120"/>
                <a:cs typeface="Kaiti TC" charset="-120"/>
              </a:rPr>
              <a:t> </a:t>
            </a:r>
            <a:r>
              <a:rPr lang="zh-TW" altLang="en-US" sz="2400" dirty="0"/>
              <a:t/>
            </a:r>
            <a:br>
              <a:rPr lang="zh-TW" altLang="en-US" sz="2400" dirty="0"/>
            </a:br>
            <a:endParaRPr lang="zh-TW" altLang="en-US"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579450301"/>
      </p:ext>
    </p:extLst>
  </p:cSld>
  <p:clrMapOvr>
    <a:masterClrMapping/>
  </p:clrMapOvr>
  <p:transition spd="slow">
    <p:randomBar dir="ver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1-5</a:t>
            </a:r>
            <a:r>
              <a:rPr lang="zh-TW" altLang="en-US" sz="4400" dirty="0" smtClean="0">
                <a:solidFill>
                  <a:srgbClr val="663300"/>
                </a:solidFill>
                <a:effectLst/>
                <a:latin typeface="Arial" pitchFamily="34" charset="0"/>
                <a:ea typeface="標楷體" pitchFamily="65" charset="-120"/>
                <a:cs typeface="Arial" pitchFamily="34" charset="0"/>
              </a:rPr>
              <a:t>　</a:t>
            </a:r>
            <a:r>
              <a:rPr lang="en-US" altLang="zh-TW" sz="4400" dirty="0" err="1" smtClean="0">
                <a:solidFill>
                  <a:srgbClr val="663300"/>
                </a:solidFill>
                <a:effectLst/>
                <a:latin typeface="Arial" pitchFamily="34" charset="0"/>
                <a:ea typeface="標楷體" pitchFamily="65" charset="-120"/>
                <a:cs typeface="Arial" pitchFamily="34" charset="0"/>
              </a:rPr>
              <a:t>AIoT</a:t>
            </a:r>
            <a:r>
              <a:rPr lang="zh-TW" altLang="en-US" sz="4400" dirty="0" smtClean="0">
                <a:solidFill>
                  <a:srgbClr val="663300"/>
                </a:solidFill>
                <a:effectLst/>
                <a:latin typeface="Arial" pitchFamily="34" charset="0"/>
                <a:ea typeface="標楷體" pitchFamily="65" charset="-120"/>
                <a:cs typeface="Arial" pitchFamily="34" charset="0"/>
              </a:rPr>
              <a:t>的工具</a:t>
            </a:r>
          </a:p>
        </p:txBody>
      </p:sp>
      <p:sp>
        <p:nvSpPr>
          <p:cNvPr id="13" name="矩形 9"/>
          <p:cNvSpPr>
            <a:spLocks noChangeArrowheads="1"/>
          </p:cNvSpPr>
          <p:nvPr/>
        </p:nvSpPr>
        <p:spPr bwMode="auto">
          <a:xfrm>
            <a:off x="607219" y="1992313"/>
            <a:ext cx="3384373"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真正賣得好的產品和服務，通常要考慮三大構面，技術</a:t>
            </a:r>
            <a:r>
              <a:rPr lang="en-US" altLang="zh-TW" sz="2400" dirty="0">
                <a:latin typeface="Kaiti TC" charset="-120"/>
                <a:ea typeface="Kaiti TC" charset="-120"/>
                <a:cs typeface="Kaiti TC" charset="-120"/>
              </a:rPr>
              <a:t>/</a:t>
            </a:r>
            <a:r>
              <a:rPr lang="zh-TW" altLang="en-US" sz="2400" dirty="0">
                <a:latin typeface="Kaiti TC" charset="-120"/>
                <a:ea typeface="Kaiti TC" charset="-120"/>
                <a:cs typeface="Kaiti TC" charset="-120"/>
              </a:rPr>
              <a:t>商業模式</a:t>
            </a:r>
            <a:r>
              <a:rPr lang="en-US" altLang="zh-TW" sz="2400" dirty="0">
                <a:latin typeface="Kaiti TC" charset="-120"/>
                <a:ea typeface="Kaiti TC" charset="-120"/>
                <a:cs typeface="Kaiti TC" charset="-120"/>
              </a:rPr>
              <a:t>/</a:t>
            </a:r>
            <a:r>
              <a:rPr lang="zh-TW" altLang="en-US" sz="2400" dirty="0">
                <a:latin typeface="Kaiti TC" charset="-120"/>
                <a:ea typeface="Kaiti TC" charset="-120"/>
                <a:cs typeface="Kaiti TC" charset="-120"/>
              </a:rPr>
              <a:t>客戶體驗，技術要能做得到，商業模式要能讓公司賺到錢，客戶體驗要好，才會買單，三者缺一</a:t>
            </a:r>
            <a:r>
              <a:rPr lang="zh-TW" altLang="en-US" sz="2400" dirty="0" smtClean="0">
                <a:latin typeface="Kaiti TC" charset="-120"/>
                <a:ea typeface="Kaiti TC" charset="-120"/>
                <a:cs typeface="Kaiti TC" charset="-120"/>
              </a:rPr>
              <a:t>不可。</a:t>
            </a:r>
            <a:r>
              <a:rPr lang="zh-TW" altLang="en-US" sz="2400" dirty="0"/>
              <a:t> </a:t>
            </a:r>
          </a:p>
          <a:p>
            <a:pPr marL="342900" indent="-342900">
              <a:buClr>
                <a:srgbClr val="0099CC"/>
              </a:buClr>
              <a:buFont typeface="Arial" charset="0"/>
              <a:buChar char="•"/>
            </a:pPr>
            <a:endParaRPr lang="zh-TW" altLang="en-US" sz="2400" dirty="0" smtClean="0"/>
          </a:p>
          <a:p>
            <a:r>
              <a:rPr lang="zh-TW" altLang="en-US" sz="2400" dirty="0">
                <a:latin typeface="Kaiti TC" charset="-120"/>
                <a:ea typeface="Kaiti TC" charset="-120"/>
                <a:cs typeface="Kaiti TC" charset="-120"/>
              </a:rPr>
              <a:t> </a:t>
            </a:r>
            <a:r>
              <a:rPr lang="zh-TW" altLang="en-US" sz="2400" dirty="0"/>
              <a:t/>
            </a:r>
            <a:br>
              <a:rPr lang="zh-TW" altLang="en-US" sz="2400" dirty="0"/>
            </a:br>
            <a:endParaRPr lang="zh-TW" altLang="en-US" sz="2400" dirty="0"/>
          </a:p>
          <a:p>
            <a:pPr marL="342900" indent="-342900">
              <a:buClr>
                <a:srgbClr val="0099CC"/>
              </a:buClr>
              <a:buFont typeface="Arial" charset="0"/>
              <a:buChar char="•"/>
            </a:pPr>
            <a:endParaRPr lang="en-US" altLang="zh-TW" sz="2400" dirty="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pic>
        <p:nvPicPr>
          <p:cNvPr id="11" name="圖片 10"/>
          <p:cNvPicPr/>
          <p:nvPr/>
        </p:nvPicPr>
        <p:blipFill>
          <a:blip r:embed="rId6">
            <a:extLst>
              <a:ext uri="{28A0092B-C50C-407E-A947-70E740481C1C}">
                <a14:useLocalDpi xmlns:a14="http://schemas.microsoft.com/office/drawing/2010/main" val="0"/>
              </a:ext>
            </a:extLst>
          </a:blip>
          <a:stretch>
            <a:fillRect/>
          </a:stretch>
        </p:blipFill>
        <p:spPr>
          <a:xfrm>
            <a:off x="4123355" y="2667000"/>
            <a:ext cx="4390390" cy="2381885"/>
          </a:xfrm>
          <a:prstGeom prst="rect">
            <a:avLst/>
          </a:prstGeom>
        </p:spPr>
      </p:pic>
    </p:spTree>
    <p:extLst>
      <p:ext uri="{BB962C8B-B14F-4D97-AF65-F5344CB8AC3E}">
        <p14:creationId xmlns:p14="http://schemas.microsoft.com/office/powerpoint/2010/main" val="1253343567"/>
      </p:ext>
    </p:extLst>
  </p:cSld>
  <p:clrMapOvr>
    <a:masterClrMapping/>
  </p:clrMapOvr>
  <p:transition spd="slow">
    <p:randomBar dir="ver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1-5</a:t>
            </a:r>
            <a:r>
              <a:rPr lang="zh-TW" altLang="en-US" sz="4400" dirty="0" smtClean="0">
                <a:solidFill>
                  <a:srgbClr val="663300"/>
                </a:solidFill>
                <a:effectLst/>
                <a:latin typeface="Arial" pitchFamily="34" charset="0"/>
                <a:ea typeface="標楷體" pitchFamily="65" charset="-120"/>
                <a:cs typeface="Arial" pitchFamily="34" charset="0"/>
              </a:rPr>
              <a:t>　</a:t>
            </a:r>
            <a:r>
              <a:rPr lang="en-US" altLang="zh-TW" sz="4400" dirty="0" err="1" smtClean="0">
                <a:solidFill>
                  <a:srgbClr val="663300"/>
                </a:solidFill>
                <a:effectLst/>
                <a:latin typeface="Arial" pitchFamily="34" charset="0"/>
                <a:ea typeface="標楷體" pitchFamily="65" charset="-120"/>
                <a:cs typeface="Arial" pitchFamily="34" charset="0"/>
              </a:rPr>
              <a:t>AIoT</a:t>
            </a:r>
            <a:r>
              <a:rPr lang="zh-TW" altLang="en-US" sz="4400" dirty="0" smtClean="0">
                <a:solidFill>
                  <a:srgbClr val="663300"/>
                </a:solidFill>
                <a:effectLst/>
                <a:latin typeface="Arial" pitchFamily="34" charset="0"/>
                <a:ea typeface="標楷體" pitchFamily="65" charset="-120"/>
                <a:cs typeface="Arial" pitchFamily="34" charset="0"/>
              </a:rPr>
              <a:t>的工具</a:t>
            </a: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
        <p:nvSpPr>
          <p:cNvPr id="11" name="矩形 9"/>
          <p:cNvSpPr>
            <a:spLocks noChangeArrowheads="1"/>
          </p:cNvSpPr>
          <p:nvPr/>
        </p:nvSpPr>
        <p:spPr bwMode="auto">
          <a:xfrm>
            <a:off x="685800" y="1992313"/>
            <a:ext cx="7929562"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smtClean="0">
                <a:latin typeface="Kaiti TC" charset="-120"/>
                <a:ea typeface="Kaiti TC" charset="-120"/>
                <a:cs typeface="Kaiti TC" charset="-120"/>
              </a:rPr>
              <a:t>商業模式就是要找出公司賺錢的方式，這邊利用獲利世代一書的商業模式圖（九宮格）來講解商業模式。 </a:t>
            </a:r>
          </a:p>
          <a:p>
            <a:pPr marL="342900" indent="-342900">
              <a:buClr>
                <a:srgbClr val="0099CC"/>
              </a:buClr>
              <a:buFont typeface="Arial" charset="0"/>
              <a:buChar char="•"/>
            </a:pPr>
            <a:endParaRPr lang="zh-TW" altLang="en-US" sz="2400" dirty="0" smtClean="0">
              <a:latin typeface="Kaiti TC" charset="-120"/>
              <a:ea typeface="Kaiti TC" charset="-120"/>
              <a:cs typeface="Kaiti TC" charset="-120"/>
            </a:endParaRPr>
          </a:p>
          <a:p>
            <a:r>
              <a:rPr lang="zh-TW" altLang="en-US" sz="2400" dirty="0" smtClean="0">
                <a:latin typeface="Kaiti TC" charset="-120"/>
                <a:ea typeface="Kaiti TC" charset="-120"/>
                <a:cs typeface="Kaiti TC" charset="-120"/>
              </a:rPr>
              <a:t> </a:t>
            </a:r>
            <a:br>
              <a:rPr lang="zh-TW" altLang="en-US" sz="2400" dirty="0" smtClean="0">
                <a:latin typeface="Kaiti TC" charset="-120"/>
                <a:ea typeface="Kaiti TC" charset="-120"/>
                <a:cs typeface="Kaiti TC" charset="-120"/>
              </a:rPr>
            </a:br>
            <a:endParaRPr lang="zh-TW" altLang="en-US" sz="2400" dirty="0" smtClean="0">
              <a:latin typeface="Kaiti TC" charset="-120"/>
              <a:ea typeface="Kaiti TC" charset="-120"/>
              <a:cs typeface="Kaiti TC" charset="-120"/>
            </a:endParaRPr>
          </a:p>
          <a:p>
            <a:pPr marL="342900" indent="-342900">
              <a:buClr>
                <a:srgbClr val="0099CC"/>
              </a:buClr>
              <a:buFont typeface="Arial" charset="0"/>
              <a:buChar char="•"/>
            </a:pPr>
            <a:endParaRPr lang="en-US" altLang="zh-TW" sz="2400" dirty="0" smtClean="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pic>
        <p:nvPicPr>
          <p:cNvPr id="14" name="圖片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8832" y="2895600"/>
            <a:ext cx="7556500" cy="2730500"/>
          </a:xfrm>
          <a:prstGeom prst="rect">
            <a:avLst/>
          </a:prstGeom>
        </p:spPr>
      </p:pic>
    </p:spTree>
    <p:extLst>
      <p:ext uri="{BB962C8B-B14F-4D97-AF65-F5344CB8AC3E}">
        <p14:creationId xmlns:p14="http://schemas.microsoft.com/office/powerpoint/2010/main" val="276406528"/>
      </p:ext>
    </p:extLst>
  </p:cSld>
  <p:clrMapOvr>
    <a:masterClrMapping/>
  </p:clrMapOvr>
  <p:transition spd="slow">
    <p:randomBar dir="ver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1-5</a:t>
            </a:r>
            <a:r>
              <a:rPr lang="zh-TW" altLang="en-US" sz="4400" dirty="0" smtClean="0">
                <a:solidFill>
                  <a:srgbClr val="663300"/>
                </a:solidFill>
                <a:effectLst/>
                <a:latin typeface="Arial" pitchFamily="34" charset="0"/>
                <a:ea typeface="標楷體" pitchFamily="65" charset="-120"/>
                <a:cs typeface="Arial" pitchFamily="34" charset="0"/>
              </a:rPr>
              <a:t>　</a:t>
            </a:r>
            <a:r>
              <a:rPr lang="en-US" altLang="zh-TW" sz="4400" dirty="0" err="1" smtClean="0">
                <a:solidFill>
                  <a:srgbClr val="663300"/>
                </a:solidFill>
                <a:effectLst/>
                <a:latin typeface="Arial" pitchFamily="34" charset="0"/>
                <a:ea typeface="標楷體" pitchFamily="65" charset="-120"/>
                <a:cs typeface="Arial" pitchFamily="34" charset="0"/>
              </a:rPr>
              <a:t>AIoT</a:t>
            </a:r>
            <a:r>
              <a:rPr lang="zh-TW" altLang="en-US" sz="4400" dirty="0" smtClean="0">
                <a:solidFill>
                  <a:srgbClr val="663300"/>
                </a:solidFill>
                <a:effectLst/>
                <a:latin typeface="Arial" pitchFamily="34" charset="0"/>
                <a:ea typeface="標楷體" pitchFamily="65" charset="-120"/>
                <a:cs typeface="Arial" pitchFamily="34" charset="0"/>
              </a:rPr>
              <a:t>的工具</a:t>
            </a:r>
          </a:p>
        </p:txBody>
      </p:sp>
      <p:sp>
        <p:nvSpPr>
          <p:cNvPr id="13" name="矩形 9"/>
          <p:cNvSpPr>
            <a:spLocks noChangeArrowheads="1"/>
          </p:cNvSpPr>
          <p:nvPr/>
        </p:nvSpPr>
        <p:spPr bwMode="auto">
          <a:xfrm>
            <a:off x="607219" y="1992313"/>
            <a:ext cx="7929562"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smtClean="0">
                <a:latin typeface="Kaiti TC" charset="-120"/>
                <a:ea typeface="Kaiti TC" charset="-120"/>
                <a:cs typeface="Kaiti TC" charset="-120"/>
              </a:rPr>
              <a:t>在</a:t>
            </a:r>
            <a:r>
              <a:rPr lang="zh-TW" altLang="en-US" sz="2400" dirty="0">
                <a:latin typeface="Kaiti TC" charset="-120"/>
                <a:ea typeface="Kaiti TC" charset="-120"/>
                <a:cs typeface="Kaiti TC" charset="-120"/>
              </a:rPr>
              <a:t>商業模式圖製作時，首先要選定客戶區隔，確定客戶是</a:t>
            </a:r>
            <a:r>
              <a:rPr lang="zh-TW" altLang="en-US" sz="2400" dirty="0" smtClean="0">
                <a:latin typeface="Kaiti TC" charset="-120"/>
                <a:ea typeface="Kaiti TC" charset="-120"/>
                <a:cs typeface="Kaiti TC" charset="-120"/>
              </a:rPr>
              <a:t>誰</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然後</a:t>
            </a:r>
            <a:r>
              <a:rPr lang="zh-TW" altLang="en-US" sz="2400" dirty="0">
                <a:latin typeface="Kaiti TC" charset="-120"/>
                <a:ea typeface="Kaiti TC" charset="-120"/>
                <a:cs typeface="Kaiti TC" charset="-120"/>
              </a:rPr>
              <a:t>針對選定的客戶提供價值主張，客戶會買單是因為產品</a:t>
            </a:r>
            <a:r>
              <a:rPr lang="en-US" altLang="zh-TW" sz="2400" dirty="0">
                <a:latin typeface="Kaiti TC" charset="-120"/>
                <a:ea typeface="Kaiti TC" charset="-120"/>
                <a:cs typeface="Kaiti TC" charset="-120"/>
              </a:rPr>
              <a:t>/</a:t>
            </a:r>
            <a:r>
              <a:rPr lang="zh-TW" altLang="en-US" sz="2400" dirty="0">
                <a:latin typeface="Kaiti TC" charset="-120"/>
                <a:ea typeface="Kaiti TC" charset="-120"/>
                <a:cs typeface="Kaiti TC" charset="-120"/>
              </a:rPr>
              <a:t>服務切入的是提供他的需求、解決他的痛點，或是完成他想完成的任務</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透過</a:t>
            </a:r>
            <a:r>
              <a:rPr lang="zh-TW" altLang="en-US" sz="2400" dirty="0">
                <a:latin typeface="Kaiti TC" charset="-120"/>
                <a:ea typeface="Kaiti TC" charset="-120"/>
                <a:cs typeface="Kaiti TC" charset="-120"/>
              </a:rPr>
              <a:t>客戶關係維護，也就是行銷的吸力；通路是能將訊息或產品推到客戶端的</a:t>
            </a:r>
            <a:r>
              <a:rPr lang="zh-TW" altLang="en-US" sz="2400" dirty="0" smtClean="0">
                <a:latin typeface="Kaiti TC" charset="-120"/>
                <a:ea typeface="Kaiti TC" charset="-120"/>
                <a:cs typeface="Kaiti TC" charset="-120"/>
              </a:rPr>
              <a:t>推力</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客戶</a:t>
            </a:r>
            <a:r>
              <a:rPr lang="zh-TW" altLang="en-US" sz="2400" dirty="0">
                <a:latin typeface="Kaiti TC" charset="-120"/>
                <a:ea typeface="Kaiti TC" charset="-120"/>
                <a:cs typeface="Kaiti TC" charset="-120"/>
              </a:rPr>
              <a:t>因此可以購入</a:t>
            </a:r>
            <a:r>
              <a:rPr lang="en-US" altLang="zh-TW" sz="2400" dirty="0">
                <a:latin typeface="Kaiti TC" charset="-120"/>
                <a:ea typeface="Kaiti TC" charset="-120"/>
                <a:cs typeface="Kaiti TC" charset="-120"/>
              </a:rPr>
              <a:t>/</a:t>
            </a:r>
            <a:r>
              <a:rPr lang="zh-TW" altLang="en-US" sz="2400" dirty="0">
                <a:latin typeface="Kaiti TC" charset="-120"/>
                <a:ea typeface="Kaiti TC" charset="-120"/>
                <a:cs typeface="Kaiti TC" charset="-120"/>
              </a:rPr>
              <a:t>租賃產品或服務（獲得），這其實就是獲得金錢的方式。 </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組織</a:t>
            </a:r>
            <a:r>
              <a:rPr lang="zh-TW" altLang="en-US" sz="2400" dirty="0">
                <a:latin typeface="Kaiti TC" charset="-120"/>
                <a:ea typeface="Kaiti TC" charset="-120"/>
                <a:cs typeface="Kaiti TC" charset="-120"/>
              </a:rPr>
              <a:t>內部有對應的關鍵資源與對應的關鍵活動</a:t>
            </a:r>
            <a:r>
              <a:rPr lang="zh-TW" altLang="en-US" sz="2400" dirty="0" smtClean="0">
                <a:latin typeface="Kaiti TC" charset="-120"/>
                <a:ea typeface="Kaiti TC" charset="-120"/>
                <a:cs typeface="Kaiti TC" charset="-120"/>
              </a:rPr>
              <a:t>，加上要</a:t>
            </a:r>
            <a:r>
              <a:rPr lang="zh-TW" altLang="en-US" sz="2400" dirty="0">
                <a:latin typeface="Kaiti TC" charset="-120"/>
                <a:ea typeface="Kaiti TC" charset="-120"/>
                <a:cs typeface="Kaiti TC" charset="-120"/>
              </a:rPr>
              <a:t>有合作的關鍵夥伴，尤其關鍵夥伴在物聯網系統中包含到物聯網多層架構的價值鏈成員。 </a:t>
            </a:r>
            <a:endParaRPr lang="zh-TW" altLang="en-US" sz="2400" dirty="0" smtClean="0">
              <a:latin typeface="Kaiti TC" charset="-120"/>
              <a:ea typeface="Kaiti TC" charset="-120"/>
              <a:cs typeface="Kaiti TC" charset="-120"/>
            </a:endParaRPr>
          </a:p>
          <a:p>
            <a:r>
              <a:rPr lang="zh-TW" altLang="en-US" sz="2400" dirty="0" smtClean="0">
                <a:latin typeface="Kaiti TC" charset="-120"/>
                <a:ea typeface="Kaiti TC" charset="-120"/>
                <a:cs typeface="Kaiti TC" charset="-120"/>
              </a:rPr>
              <a:t> </a:t>
            </a:r>
            <a:br>
              <a:rPr lang="zh-TW" altLang="en-US" sz="2400" dirty="0" smtClean="0">
                <a:latin typeface="Kaiti TC" charset="-120"/>
                <a:ea typeface="Kaiti TC" charset="-120"/>
                <a:cs typeface="Kaiti TC" charset="-120"/>
              </a:rPr>
            </a:br>
            <a:endParaRPr lang="zh-TW" altLang="en-US" sz="2400" dirty="0" smtClean="0">
              <a:latin typeface="Kaiti TC" charset="-120"/>
              <a:ea typeface="Kaiti TC" charset="-120"/>
              <a:cs typeface="Kaiti TC" charset="-120"/>
            </a:endParaRPr>
          </a:p>
          <a:p>
            <a:pPr marL="342900" indent="-342900">
              <a:buClr>
                <a:srgbClr val="0099CC"/>
              </a:buClr>
              <a:buFont typeface="Arial" charset="0"/>
              <a:buChar char="•"/>
            </a:pPr>
            <a:endParaRPr lang="en-US" altLang="zh-TW" sz="2400" dirty="0" smtClean="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62145199"/>
      </p:ext>
    </p:extLst>
  </p:cSld>
  <p:clrMapOvr>
    <a:masterClrMapping/>
  </p:clrMapOvr>
  <p:transition spd="slow">
    <p:randomBar dir="ver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1-5</a:t>
            </a:r>
            <a:r>
              <a:rPr lang="zh-TW" altLang="en-US" sz="4400" dirty="0" smtClean="0">
                <a:solidFill>
                  <a:srgbClr val="663300"/>
                </a:solidFill>
                <a:effectLst/>
                <a:latin typeface="Arial" pitchFamily="34" charset="0"/>
                <a:ea typeface="標楷體" pitchFamily="65" charset="-120"/>
                <a:cs typeface="Arial" pitchFamily="34" charset="0"/>
              </a:rPr>
              <a:t>　</a:t>
            </a:r>
            <a:r>
              <a:rPr lang="en-US" altLang="zh-TW" sz="4400" dirty="0" err="1" smtClean="0">
                <a:solidFill>
                  <a:srgbClr val="663300"/>
                </a:solidFill>
                <a:effectLst/>
                <a:latin typeface="Arial" pitchFamily="34" charset="0"/>
                <a:ea typeface="標楷體" pitchFamily="65" charset="-120"/>
                <a:cs typeface="Arial" pitchFamily="34" charset="0"/>
              </a:rPr>
              <a:t>AIoT</a:t>
            </a:r>
            <a:r>
              <a:rPr lang="zh-TW" altLang="en-US" sz="4400" dirty="0" smtClean="0">
                <a:solidFill>
                  <a:srgbClr val="663300"/>
                </a:solidFill>
                <a:effectLst/>
                <a:latin typeface="Arial" pitchFamily="34" charset="0"/>
                <a:ea typeface="標楷體" pitchFamily="65" charset="-120"/>
                <a:cs typeface="Arial" pitchFamily="34" charset="0"/>
              </a:rPr>
              <a:t>的工具</a:t>
            </a:r>
          </a:p>
        </p:txBody>
      </p:sp>
      <p:sp>
        <p:nvSpPr>
          <p:cNvPr id="13" name="矩形 9"/>
          <p:cNvSpPr>
            <a:spLocks noChangeArrowheads="1"/>
          </p:cNvSpPr>
          <p:nvPr/>
        </p:nvSpPr>
        <p:spPr bwMode="auto">
          <a:xfrm>
            <a:off x="607219" y="1992313"/>
            <a:ext cx="7929562"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en-US" altLang="zh-TW" sz="2400" dirty="0" err="1">
                <a:latin typeface="Kaiti TC" charset="-120"/>
                <a:ea typeface="Kaiti TC" charset="-120"/>
                <a:cs typeface="Kaiti TC" charset="-120"/>
              </a:rPr>
              <a:t>AIoT</a:t>
            </a:r>
            <a:r>
              <a:rPr lang="zh-TW" altLang="en-US" sz="2400" dirty="0">
                <a:latin typeface="Kaiti TC" charset="-120"/>
                <a:ea typeface="Kaiti TC" charset="-120"/>
                <a:cs typeface="Kaiti TC" charset="-120"/>
              </a:rPr>
              <a:t>情境旅程圖，是根據</a:t>
            </a:r>
            <a:r>
              <a:rPr lang="en-US" altLang="zh-TW" sz="2400" dirty="0">
                <a:latin typeface="Kaiti TC" charset="-120"/>
                <a:ea typeface="Kaiti TC" charset="-120"/>
                <a:cs typeface="Kaiti TC" charset="-120"/>
              </a:rPr>
              <a:t>John McCarthy</a:t>
            </a:r>
            <a:r>
              <a:rPr lang="zh-TW" altLang="en-US" sz="2400" dirty="0">
                <a:latin typeface="Kaiti TC" charset="-120"/>
                <a:ea typeface="Kaiti TC" charset="-120"/>
                <a:cs typeface="Kaiti TC" charset="-120"/>
              </a:rPr>
              <a:t>提出的人工智慧三大概念─感知、認知、行動及結合</a:t>
            </a:r>
            <a:r>
              <a:rPr lang="en-US" altLang="zh-TW" sz="2400" dirty="0" err="1">
                <a:latin typeface="Kaiti TC" charset="-120"/>
                <a:ea typeface="Kaiti TC" charset="-120"/>
                <a:cs typeface="Kaiti TC" charset="-120"/>
              </a:rPr>
              <a:t>IoT</a:t>
            </a:r>
            <a:r>
              <a:rPr lang="zh-TW" altLang="en-US" sz="2400" dirty="0">
                <a:latin typeface="Kaiti TC" charset="-120"/>
                <a:ea typeface="Kaiti TC" charset="-120"/>
                <a:cs typeface="Kaiti TC" charset="-120"/>
              </a:rPr>
              <a:t>系統後以情境旅程方式呈現的流程圖。  </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endParaRPr lang="zh-TW" altLang="en-US" sz="2400" dirty="0" smtClean="0">
              <a:latin typeface="Kaiti TC" charset="-120"/>
              <a:ea typeface="Kaiti TC" charset="-120"/>
              <a:cs typeface="Kaiti TC" charset="-120"/>
            </a:endParaRPr>
          </a:p>
          <a:p>
            <a:r>
              <a:rPr lang="zh-TW" altLang="en-US" sz="2400" dirty="0" smtClean="0">
                <a:latin typeface="Kaiti TC" charset="-120"/>
                <a:ea typeface="Kaiti TC" charset="-120"/>
                <a:cs typeface="Kaiti TC" charset="-120"/>
              </a:rPr>
              <a:t> </a:t>
            </a:r>
            <a:br>
              <a:rPr lang="zh-TW" altLang="en-US" sz="2400" dirty="0" smtClean="0">
                <a:latin typeface="Kaiti TC" charset="-120"/>
                <a:ea typeface="Kaiti TC" charset="-120"/>
                <a:cs typeface="Kaiti TC" charset="-120"/>
              </a:rPr>
            </a:br>
            <a:endParaRPr lang="zh-TW" altLang="en-US" sz="2400" dirty="0" smtClean="0">
              <a:latin typeface="Kaiti TC" charset="-120"/>
              <a:ea typeface="Kaiti TC" charset="-120"/>
              <a:cs typeface="Kaiti TC" charset="-120"/>
            </a:endParaRPr>
          </a:p>
          <a:p>
            <a:pPr marL="342900" indent="-342900">
              <a:buClr>
                <a:srgbClr val="0099CC"/>
              </a:buClr>
              <a:buFont typeface="Arial" charset="0"/>
              <a:buChar char="•"/>
            </a:pPr>
            <a:endParaRPr lang="en-US" altLang="zh-TW" sz="2400" dirty="0" smtClean="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pic>
        <p:nvPicPr>
          <p:cNvPr id="2" name="圖片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9300" y="3164681"/>
            <a:ext cx="7645400" cy="1943100"/>
          </a:xfrm>
          <a:prstGeom prst="rect">
            <a:avLst/>
          </a:prstGeom>
        </p:spPr>
      </p:pic>
    </p:spTree>
    <p:extLst>
      <p:ext uri="{BB962C8B-B14F-4D97-AF65-F5344CB8AC3E}">
        <p14:creationId xmlns:p14="http://schemas.microsoft.com/office/powerpoint/2010/main" val="946141501"/>
      </p:ext>
    </p:extLst>
  </p:cSld>
  <p:clrMapOvr>
    <a:masterClrMapping/>
  </p:clrMapOvr>
  <p:transition spd="slow">
    <p:randomBar dir="vert"/>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smtClean="0">
                <a:solidFill>
                  <a:srgbClr val="663300"/>
                </a:solidFill>
                <a:effectLst/>
                <a:latin typeface="Arial" pitchFamily="34" charset="0"/>
                <a:ea typeface="標楷體" pitchFamily="65" charset="-120"/>
                <a:cs typeface="Arial" pitchFamily="34" charset="0"/>
              </a:rPr>
              <a:t>1-5</a:t>
            </a:r>
            <a:r>
              <a:rPr lang="zh-TW" altLang="en-US" sz="4400" dirty="0" smtClean="0">
                <a:solidFill>
                  <a:srgbClr val="663300"/>
                </a:solidFill>
                <a:effectLst/>
                <a:latin typeface="Arial" pitchFamily="34" charset="0"/>
                <a:ea typeface="標楷體" pitchFamily="65" charset="-120"/>
                <a:cs typeface="Arial" pitchFamily="34" charset="0"/>
              </a:rPr>
              <a:t>　</a:t>
            </a:r>
            <a:r>
              <a:rPr lang="en-US" altLang="zh-TW" sz="4400" dirty="0" err="1" smtClean="0">
                <a:solidFill>
                  <a:srgbClr val="663300"/>
                </a:solidFill>
                <a:effectLst/>
                <a:latin typeface="Arial" pitchFamily="34" charset="0"/>
                <a:ea typeface="標楷體" pitchFamily="65" charset="-120"/>
                <a:cs typeface="Arial" pitchFamily="34" charset="0"/>
              </a:rPr>
              <a:t>AIoT</a:t>
            </a:r>
            <a:r>
              <a:rPr lang="zh-TW" altLang="en-US" sz="4400" dirty="0" smtClean="0">
                <a:solidFill>
                  <a:srgbClr val="663300"/>
                </a:solidFill>
                <a:effectLst/>
                <a:latin typeface="Arial" pitchFamily="34" charset="0"/>
                <a:ea typeface="標楷體" pitchFamily="65" charset="-120"/>
                <a:cs typeface="Arial" pitchFamily="34" charset="0"/>
              </a:rPr>
              <a:t>的工具</a:t>
            </a:r>
          </a:p>
        </p:txBody>
      </p:sp>
      <p:sp>
        <p:nvSpPr>
          <p:cNvPr id="13" name="矩形 9"/>
          <p:cNvSpPr>
            <a:spLocks noChangeArrowheads="1"/>
          </p:cNvSpPr>
          <p:nvPr/>
        </p:nvSpPr>
        <p:spPr bwMode="auto">
          <a:xfrm>
            <a:off x="607219" y="1992313"/>
            <a:ext cx="7929562"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Clr>
                <a:srgbClr val="0099CC"/>
              </a:buClr>
              <a:buFont typeface="Arial" charset="0"/>
              <a:buChar char="•"/>
            </a:pPr>
            <a:r>
              <a:rPr lang="zh-TW" altLang="en-US" sz="2400" dirty="0">
                <a:latin typeface="Kaiti TC" charset="-120"/>
                <a:ea typeface="Kaiti TC" charset="-120"/>
                <a:cs typeface="Kaiti TC" charset="-120"/>
              </a:rPr>
              <a:t>從人工智慧在物聯網之應用六大方式來看感知部分在此處對應的是影像辨識、聲音辨識，還有物聯網的感知層所感測的結果，認知部分對應的是人工智慧的自然語言處理、大數據及各種資料整合認知學習，而行動部分對應的是認知後行動</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根據</a:t>
            </a:r>
            <a:r>
              <a:rPr lang="zh-TW" altLang="en-US" sz="2400" dirty="0">
                <a:latin typeface="Kaiti TC" charset="-120"/>
                <a:ea typeface="Kaiti TC" charset="-120"/>
                <a:cs typeface="Kaiti TC" charset="-120"/>
              </a:rPr>
              <a:t>使用情境的步驟，確認完成任務需蒐集到的數據種類是這張表的最大作用</a:t>
            </a:r>
            <a:r>
              <a:rPr lang="zh-TW" altLang="en-US" sz="2400" dirty="0" smtClean="0">
                <a:latin typeface="Kaiti TC" charset="-120"/>
                <a:ea typeface="Kaiti TC" charset="-120"/>
                <a:cs typeface="Kaiti TC" charset="-120"/>
              </a:rPr>
              <a:t>。</a:t>
            </a:r>
            <a:r>
              <a:rPr lang="zh-TW" altLang="en-US" sz="2400" dirty="0">
                <a:latin typeface="Kaiti TC" charset="-120"/>
                <a:ea typeface="Kaiti TC" charset="-120"/>
                <a:cs typeface="Kaiti TC" charset="-120"/>
              </a:rPr>
              <a:t> </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endParaRPr lang="zh-TW" altLang="en-US" sz="2400" dirty="0" smtClean="0">
              <a:latin typeface="Kaiti TC" charset="-120"/>
              <a:ea typeface="Kaiti TC" charset="-120"/>
              <a:cs typeface="Kaiti TC" charset="-120"/>
            </a:endParaRPr>
          </a:p>
          <a:p>
            <a:r>
              <a:rPr lang="zh-TW" altLang="en-US" sz="2400" dirty="0" smtClean="0">
                <a:latin typeface="Kaiti TC" charset="-120"/>
                <a:ea typeface="Kaiti TC" charset="-120"/>
                <a:cs typeface="Kaiti TC" charset="-120"/>
              </a:rPr>
              <a:t> </a:t>
            </a:r>
            <a:br>
              <a:rPr lang="zh-TW" altLang="en-US" sz="2400" dirty="0" smtClean="0">
                <a:latin typeface="Kaiti TC" charset="-120"/>
                <a:ea typeface="Kaiti TC" charset="-120"/>
                <a:cs typeface="Kaiti TC" charset="-120"/>
              </a:rPr>
            </a:br>
            <a:endParaRPr lang="zh-TW" altLang="en-US" sz="2400" dirty="0" smtClean="0">
              <a:latin typeface="Kaiti TC" charset="-120"/>
              <a:ea typeface="Kaiti TC" charset="-120"/>
              <a:cs typeface="Kaiti TC" charset="-120"/>
            </a:endParaRPr>
          </a:p>
          <a:p>
            <a:pPr marL="342900" indent="-342900">
              <a:buClr>
                <a:srgbClr val="0099CC"/>
              </a:buClr>
              <a:buFont typeface="Arial" charset="0"/>
              <a:buChar char="•"/>
            </a:pPr>
            <a:endParaRPr lang="en-US" altLang="zh-TW" sz="2400" dirty="0" smtClean="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824798539"/>
      </p:ext>
    </p:extLst>
  </p:cSld>
  <p:clrMapOvr>
    <a:masterClrMapping/>
  </p:clrMapOvr>
  <p:transition spd="slow">
    <p:randomBar dir="vert"/>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圓角矩形 3"/>
          <p:cNvSpPr/>
          <p:nvPr/>
        </p:nvSpPr>
        <p:spPr>
          <a:xfrm>
            <a:off x="0" y="3124200"/>
            <a:ext cx="9161318" cy="838200"/>
          </a:xfrm>
          <a:prstGeom prst="roundRect">
            <a:avLst/>
          </a:prstGeom>
          <a:solidFill>
            <a:srgbClr val="CC99FF"/>
          </a:solidFill>
          <a:ln>
            <a:solidFill>
              <a:srgbClr val="FFC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4400" dirty="0"/>
              <a:t>本</a:t>
            </a:r>
            <a:r>
              <a:rPr lang="zh-TW" altLang="en-US" sz="4400" dirty="0" smtClean="0"/>
              <a:t>章</a:t>
            </a:r>
            <a:r>
              <a:rPr lang="zh-TW" altLang="en-US" sz="4400" dirty="0"/>
              <a:t>結束</a:t>
            </a:r>
          </a:p>
        </p:txBody>
      </p:sp>
    </p:spTree>
    <p:extLst>
      <p:ext uri="{BB962C8B-B14F-4D97-AF65-F5344CB8AC3E}">
        <p14:creationId xmlns:p14="http://schemas.microsoft.com/office/powerpoint/2010/main" val="1331043292"/>
      </p:ext>
    </p:extLst>
  </p:cSld>
  <p:clrMapOvr>
    <a:masterClrMapping/>
  </p:clrMapOvr>
  <p:transition spd="slow">
    <p:randomBar dir="ver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normAutofit/>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1</a:t>
            </a:r>
            <a:r>
              <a:rPr lang="en-US" altLang="zh-TW" sz="4400" dirty="0" smtClean="0">
                <a:solidFill>
                  <a:srgbClr val="663300"/>
                </a:solidFill>
                <a:effectLst/>
                <a:latin typeface="Arial" pitchFamily="34" charset="0"/>
                <a:ea typeface="標楷體" pitchFamily="65" charset="-120"/>
                <a:cs typeface="Arial" pitchFamily="34" charset="0"/>
              </a:rPr>
              <a:t>-1</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人工智慧與物聯網的前世</a:t>
            </a:r>
            <a:r>
              <a:rPr lang="zh-TW" altLang="en-US" sz="4400" dirty="0" smtClean="0">
                <a:solidFill>
                  <a:srgbClr val="663300"/>
                </a:solidFill>
                <a:effectLst/>
                <a:latin typeface="Arial" pitchFamily="34" charset="0"/>
                <a:ea typeface="標楷體" pitchFamily="65" charset="-120"/>
                <a:cs typeface="Arial" pitchFamily="34" charset="0"/>
              </a:rPr>
              <a:t>今生</a:t>
            </a:r>
          </a:p>
        </p:txBody>
      </p:sp>
      <p:sp>
        <p:nvSpPr>
          <p:cNvPr id="13" name="矩形 9"/>
          <p:cNvSpPr>
            <a:spLocks noChangeArrowheads="1"/>
          </p:cNvSpPr>
          <p:nvPr/>
        </p:nvSpPr>
        <p:spPr bwMode="auto">
          <a:xfrm>
            <a:off x="642938" y="1752600"/>
            <a:ext cx="7929562" cy="5632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TW" altLang="en-US" sz="2400" dirty="0" smtClean="0"/>
          </a:p>
          <a:p>
            <a:pPr marL="342900" indent="-342900">
              <a:buClr>
                <a:srgbClr val="0099CC"/>
              </a:buClr>
              <a:buFont typeface="Arial" charset="0"/>
              <a:buChar char="•"/>
            </a:pPr>
            <a:r>
              <a:rPr lang="zh-TW" altLang="en-US" sz="2400" dirty="0"/>
              <a:t> </a:t>
            </a:r>
            <a:r>
              <a:rPr lang="en-US" altLang="zh-TW" sz="2400" dirty="0" err="1" smtClean="0">
                <a:latin typeface="Kaiti TC" charset="-120"/>
                <a:ea typeface="Kaiti TC" charset="-120"/>
                <a:cs typeface="Kaiti TC" charset="-120"/>
              </a:rPr>
              <a:t>AIoT</a:t>
            </a:r>
            <a:r>
              <a:rPr lang="zh-TW" altLang="en-US" sz="2400" dirty="0" smtClean="0">
                <a:latin typeface="Kaiti TC" charset="-120"/>
                <a:ea typeface="Kaiti TC" charset="-120"/>
                <a:cs typeface="Kaiti TC" charset="-120"/>
              </a:rPr>
              <a:t>就是人工智慧</a:t>
            </a:r>
            <a:r>
              <a:rPr lang="en-US" altLang="zh-TW" sz="2400" dirty="0" smtClean="0">
                <a:latin typeface="Kaiti TC" charset="-120"/>
                <a:ea typeface="Kaiti TC" charset="-120"/>
                <a:cs typeface="Kaiti TC" charset="-120"/>
              </a:rPr>
              <a:t>Artificial Intelligence</a:t>
            </a:r>
            <a:r>
              <a:rPr lang="zh-TW" altLang="en-US" sz="2400" dirty="0" smtClean="0">
                <a:latin typeface="Kaiti TC" charset="-120"/>
                <a:ea typeface="Kaiti TC" charset="-120"/>
                <a:cs typeface="Kaiti TC" charset="-120"/>
              </a:rPr>
              <a:t>與物聯網</a:t>
            </a:r>
            <a:r>
              <a:rPr lang="en-US" altLang="zh-TW" sz="2400" dirty="0" err="1" smtClean="0">
                <a:latin typeface="Kaiti TC" charset="-120"/>
                <a:ea typeface="Kaiti TC" charset="-120"/>
                <a:cs typeface="Kaiti TC" charset="-120"/>
              </a:rPr>
              <a:t>IoT</a:t>
            </a:r>
            <a:r>
              <a:rPr lang="zh-TW" altLang="en-US" sz="2400" dirty="0" smtClean="0">
                <a:latin typeface="Kaiti TC" charset="-120"/>
                <a:ea typeface="Kaiti TC" charset="-120"/>
                <a:cs typeface="Kaiti TC" charset="-120"/>
              </a:rPr>
              <a:t>的</a:t>
            </a:r>
            <a:r>
              <a:rPr lang="zh-TW" altLang="en-US" sz="2400" dirty="0" smtClean="0">
                <a:latin typeface="Kaiti TC" charset="-120"/>
                <a:ea typeface="Kaiti TC" charset="-120"/>
                <a:cs typeface="Kaiti TC" charset="-120"/>
              </a:rPr>
              <a:t>整合。</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由於</a:t>
            </a:r>
            <a:r>
              <a:rPr lang="en-US" altLang="zh-TW" sz="2400" dirty="0" smtClean="0">
                <a:latin typeface="Kaiti TC" charset="-120"/>
                <a:ea typeface="Kaiti TC" charset="-120"/>
                <a:cs typeface="Kaiti TC" charset="-120"/>
              </a:rPr>
              <a:t>Google</a:t>
            </a:r>
            <a:r>
              <a:rPr lang="zh-TW" altLang="en-US" sz="2400" dirty="0" smtClean="0">
                <a:latin typeface="Kaiti TC" charset="-120"/>
                <a:ea typeface="Kaiti TC" charset="-120"/>
                <a:cs typeface="Kaiti TC" charset="-120"/>
              </a:rPr>
              <a:t>子公司</a:t>
            </a:r>
            <a:r>
              <a:rPr lang="en-US" altLang="zh-TW" sz="2400" dirty="0" smtClean="0">
                <a:latin typeface="Kaiti TC" charset="-120"/>
                <a:ea typeface="Kaiti TC" charset="-120"/>
                <a:cs typeface="Kaiti TC" charset="-120"/>
              </a:rPr>
              <a:t>DeepMind</a:t>
            </a:r>
            <a:r>
              <a:rPr lang="zh-TW" altLang="en-US" sz="2400" dirty="0" smtClean="0">
                <a:latin typeface="Kaiti TC" charset="-120"/>
                <a:ea typeface="Kaiti TC" charset="-120"/>
                <a:cs typeface="Kaiti TC" charset="-120"/>
              </a:rPr>
              <a:t>發表的人工智慧</a:t>
            </a:r>
            <a:r>
              <a:rPr lang="en-US" altLang="zh-TW" sz="2400" dirty="0" smtClean="0">
                <a:latin typeface="Kaiti TC" charset="-120"/>
                <a:ea typeface="Kaiti TC" charset="-120"/>
                <a:cs typeface="Kaiti TC" charset="-120"/>
              </a:rPr>
              <a:t>AlphaGo</a:t>
            </a:r>
            <a:r>
              <a:rPr lang="zh-TW" altLang="en-US" sz="2400" dirty="0" smtClean="0">
                <a:latin typeface="Kaiti TC" charset="-120"/>
                <a:ea typeface="Kaiti TC" charset="-120"/>
                <a:cs typeface="Kaiti TC" charset="-120"/>
              </a:rPr>
              <a:t>系列造成了震撼：</a:t>
            </a:r>
            <a:r>
              <a:rPr lang="en-US" altLang="zh-TW" sz="2400" dirty="0" smtClean="0">
                <a:latin typeface="Kaiti TC" charset="-120"/>
                <a:ea typeface="Kaiti TC" charset="-120"/>
                <a:cs typeface="Kaiti TC" charset="-120"/>
              </a:rPr>
              <a:t>AlphaGo</a:t>
            </a:r>
            <a:r>
              <a:rPr lang="zh-TW" altLang="en-US" sz="2400" dirty="0" smtClean="0">
                <a:latin typeface="Kaiti TC" charset="-120"/>
                <a:ea typeface="Kaiti TC" charset="-120"/>
                <a:cs typeface="Kaiti TC" charset="-120"/>
              </a:rPr>
              <a:t>在</a:t>
            </a:r>
            <a:r>
              <a:rPr lang="en-US" altLang="zh-TW" sz="2400" dirty="0" smtClean="0">
                <a:latin typeface="Kaiti TC" charset="-120"/>
                <a:ea typeface="Kaiti TC" charset="-120"/>
                <a:cs typeface="Kaiti TC" charset="-120"/>
              </a:rPr>
              <a:t>2015</a:t>
            </a:r>
            <a:r>
              <a:rPr lang="zh-TW" altLang="en-US" sz="2400" dirty="0" smtClean="0">
                <a:latin typeface="Kaiti TC" charset="-120"/>
                <a:ea typeface="Kaiti TC" charset="-120"/>
                <a:cs typeface="Kaiti TC" charset="-120"/>
              </a:rPr>
              <a:t>年打敗歐洲圍棋棋王，</a:t>
            </a:r>
            <a:r>
              <a:rPr lang="en-US" altLang="zh-TW" sz="2400" dirty="0" smtClean="0">
                <a:latin typeface="Kaiti TC" charset="-120"/>
                <a:ea typeface="Kaiti TC" charset="-120"/>
                <a:cs typeface="Kaiti TC" charset="-120"/>
              </a:rPr>
              <a:t>2016</a:t>
            </a:r>
            <a:r>
              <a:rPr lang="zh-TW" altLang="en-US" sz="2400" dirty="0" smtClean="0">
                <a:latin typeface="Kaiti TC" charset="-120"/>
                <a:ea typeface="Kaiti TC" charset="-120"/>
                <a:cs typeface="Kaiti TC" charset="-120"/>
              </a:rPr>
              <a:t>年以四比一打敗世界棋王李世乭，並且在</a:t>
            </a:r>
            <a:r>
              <a:rPr lang="en-US" altLang="zh-TW" sz="2400" dirty="0" smtClean="0">
                <a:latin typeface="Kaiti TC" charset="-120"/>
                <a:ea typeface="Kaiti TC" charset="-120"/>
                <a:cs typeface="Kaiti TC" charset="-120"/>
              </a:rPr>
              <a:t>2017</a:t>
            </a:r>
            <a:r>
              <a:rPr lang="zh-TW" altLang="en-US" sz="2400" dirty="0" smtClean="0">
                <a:latin typeface="Kaiti TC" charset="-120"/>
                <a:ea typeface="Kaiti TC" charset="-120"/>
                <a:cs typeface="Kaiti TC" charset="-120"/>
              </a:rPr>
              <a:t>年初以</a:t>
            </a:r>
            <a:r>
              <a:rPr lang="en-US" altLang="zh-TW" sz="2400" dirty="0" smtClean="0">
                <a:latin typeface="Kaiti TC" charset="-120"/>
                <a:ea typeface="Kaiti TC" charset="-120"/>
                <a:cs typeface="Kaiti TC" charset="-120"/>
              </a:rPr>
              <a:t>AlphaGo Master</a:t>
            </a:r>
            <a:r>
              <a:rPr lang="zh-TW" altLang="en-US" sz="2400" dirty="0" smtClean="0">
                <a:latin typeface="Kaiti TC" charset="-120"/>
                <a:ea typeface="Kaiti TC" charset="-120"/>
                <a:cs typeface="Kaiti TC" charset="-120"/>
              </a:rPr>
              <a:t>在網路圍棋上狂敗各國圍棋高手。</a:t>
            </a:r>
            <a:r>
              <a:rPr lang="en-US" altLang="zh-TW" sz="2400" dirty="0" smtClean="0">
                <a:latin typeface="Kaiti TC" charset="-120"/>
                <a:ea typeface="Kaiti TC" charset="-120"/>
                <a:cs typeface="Kaiti TC" charset="-120"/>
              </a:rPr>
              <a:t>2017</a:t>
            </a:r>
            <a:r>
              <a:rPr lang="zh-TW" altLang="en-US" sz="2400" dirty="0" smtClean="0">
                <a:latin typeface="Kaiti TC" charset="-120"/>
                <a:ea typeface="Kaiti TC" charset="-120"/>
                <a:cs typeface="Kaiti TC" charset="-120"/>
              </a:rPr>
              <a:t>年下半年</a:t>
            </a:r>
            <a:r>
              <a:rPr lang="en-US" altLang="zh-TW" sz="2400" dirty="0" smtClean="0">
                <a:latin typeface="Kaiti TC" charset="-120"/>
                <a:ea typeface="Kaiti TC" charset="-120"/>
                <a:cs typeface="Kaiti TC" charset="-120"/>
              </a:rPr>
              <a:t>AlphaGo Zero</a:t>
            </a:r>
            <a:r>
              <a:rPr lang="zh-TW" altLang="en-US" sz="2400" dirty="0" smtClean="0">
                <a:latin typeface="Kaiti TC" charset="-120"/>
                <a:ea typeface="Kaiti TC" charset="-120"/>
                <a:cs typeface="Kaiti TC" charset="-120"/>
              </a:rPr>
              <a:t>又從零開始發展，以兩台機器對下的方式在三天達成贏過</a:t>
            </a:r>
            <a:r>
              <a:rPr lang="en-US" altLang="zh-TW" sz="2400" dirty="0" smtClean="0">
                <a:latin typeface="Kaiti TC" charset="-120"/>
                <a:ea typeface="Kaiti TC" charset="-120"/>
                <a:cs typeface="Kaiti TC" charset="-120"/>
              </a:rPr>
              <a:t>AlphaGo</a:t>
            </a:r>
            <a:r>
              <a:rPr lang="zh-TW" altLang="en-US" sz="2400" dirty="0" smtClean="0">
                <a:latin typeface="Kaiti TC" charset="-120"/>
                <a:ea typeface="Kaiti TC" charset="-120"/>
                <a:cs typeface="Kaiti TC" charset="-120"/>
              </a:rPr>
              <a:t>打敗李世乭的版本，四十天超越</a:t>
            </a:r>
            <a:r>
              <a:rPr lang="en-US" altLang="zh-TW" sz="2400" dirty="0" smtClean="0">
                <a:latin typeface="Kaiti TC" charset="-120"/>
                <a:ea typeface="Kaiti TC" charset="-120"/>
                <a:cs typeface="Kaiti TC" charset="-120"/>
              </a:rPr>
              <a:t>AlphaGo Master</a:t>
            </a:r>
            <a:r>
              <a:rPr lang="zh-TW" altLang="en-US" sz="2400" dirty="0" smtClean="0">
                <a:latin typeface="Kaiti TC" charset="-120"/>
                <a:ea typeface="Kaiti TC" charset="-120"/>
                <a:cs typeface="Kaiti TC" charset="-120"/>
              </a:rPr>
              <a:t>的程度。一掃之前人們之前認為在圍棋上，機器智慧不可能這麼快趕上人類的成見，而現在不但成真，而且以這麼短的時間就超越了人類世界棋王。 </a:t>
            </a:r>
          </a:p>
          <a:p>
            <a:pPr>
              <a:buClr>
                <a:srgbClr val="0099CC"/>
              </a:buClr>
              <a:buFont typeface="Arial" charset="0"/>
              <a:buChar char="•"/>
            </a:pPr>
            <a:endParaRPr lang="en-US" altLang="zh-TW" sz="2400" dirty="0" smtClean="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581282338"/>
      </p:ext>
    </p:extLst>
  </p:cSld>
  <p:clrMapOvr>
    <a:masterClrMapping/>
  </p:clrMapOvr>
  <p:transition spd="slow">
    <p:randomBar dir="ver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1</a:t>
            </a:r>
            <a:r>
              <a:rPr lang="en-US" altLang="zh-TW" sz="4400" dirty="0" smtClean="0">
                <a:solidFill>
                  <a:srgbClr val="663300"/>
                </a:solidFill>
                <a:effectLst/>
                <a:latin typeface="Arial" pitchFamily="34" charset="0"/>
                <a:ea typeface="標楷體" pitchFamily="65" charset="-120"/>
                <a:cs typeface="Arial" pitchFamily="34" charset="0"/>
              </a:rPr>
              <a:t>-1</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人工智慧與物聯網的前世今生</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42938" y="1752600"/>
            <a:ext cx="7929562"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TW" altLang="en-US"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人工智慧相關研究開始的很早：上個世紀西元</a:t>
            </a:r>
            <a:r>
              <a:rPr lang="en-US" altLang="zh-TW" sz="2400" dirty="0" smtClean="0">
                <a:latin typeface="Kaiti TC" charset="-120"/>
                <a:ea typeface="Kaiti TC" charset="-120"/>
                <a:cs typeface="Kaiti TC" charset="-120"/>
              </a:rPr>
              <a:t>1950</a:t>
            </a:r>
            <a:r>
              <a:rPr lang="zh-TW" altLang="en-US" sz="2400" dirty="0" smtClean="0">
                <a:latin typeface="Kaiti TC" charset="-120"/>
                <a:ea typeface="Kaiti TC" charset="-120"/>
                <a:cs typeface="Kaiti TC" charset="-120"/>
              </a:rPr>
              <a:t>年著名的英國密碼學家圖靈發表了論文提出「圖靈測試」：讓一台電腦跟人類在兩個不同房間內回答另外一個人的詢問幾個問題，通過條件為詢問的人無法辨別兩個房間裡的是人類或是</a:t>
            </a:r>
            <a:r>
              <a:rPr lang="zh-TW" altLang="en-US" sz="2400" dirty="0" smtClean="0">
                <a:latin typeface="Kaiti TC" charset="-120"/>
                <a:ea typeface="Kaiti TC" charset="-120"/>
                <a:cs typeface="Kaiti TC" charset="-120"/>
              </a:rPr>
              <a:t>電腦</a:t>
            </a:r>
            <a:r>
              <a:rPr lang="zh-TW" altLang="en-US" sz="2400" dirty="0" smtClean="0">
                <a:latin typeface="Kaiti TC" charset="-120"/>
                <a:ea typeface="Kaiti TC" charset="-120"/>
                <a:cs typeface="Kaiti TC" charset="-120"/>
              </a:rPr>
              <a:t>。</a:t>
            </a:r>
            <a:endParaRPr lang="en-US" altLang="zh-TW" sz="2400" dirty="0" smtClean="0"/>
          </a:p>
          <a:p>
            <a:pPr marL="342900" indent="-342900">
              <a:buClr>
                <a:srgbClr val="0099CC"/>
              </a:buClr>
              <a:buFont typeface="Arial" charset="0"/>
              <a:buChar char="•"/>
            </a:pPr>
            <a:r>
              <a:rPr lang="zh-TW" altLang="en-US" sz="2400" dirty="0" smtClean="0">
                <a:latin typeface="Kaiti TC" charset="-120"/>
                <a:ea typeface="Kaiti TC" charset="-120"/>
                <a:cs typeface="Kaiti TC" charset="-120"/>
              </a:rPr>
              <a:t>西元</a:t>
            </a:r>
            <a:r>
              <a:rPr lang="en-US" altLang="zh-TW" sz="2400" dirty="0">
                <a:latin typeface="Kaiti TC" charset="-120"/>
                <a:ea typeface="Kaiti TC" charset="-120"/>
                <a:cs typeface="Kaiti TC" charset="-120"/>
              </a:rPr>
              <a:t>1956</a:t>
            </a:r>
            <a:r>
              <a:rPr lang="zh-TW" altLang="en-US" sz="2400" dirty="0">
                <a:latin typeface="Kaiti TC" charset="-120"/>
                <a:ea typeface="Kaiti TC" charset="-120"/>
                <a:cs typeface="Kaiti TC" charset="-120"/>
              </a:rPr>
              <a:t>年達特茅斯學院的會議中確定了人工智慧的研究領域：人工智慧之父</a:t>
            </a:r>
            <a:r>
              <a:rPr lang="en-US" altLang="zh-TW" sz="2400" dirty="0">
                <a:latin typeface="Kaiti TC" charset="-120"/>
                <a:ea typeface="Kaiti TC" charset="-120"/>
                <a:cs typeface="Kaiti TC" charset="-120"/>
              </a:rPr>
              <a:t>John McCarthy</a:t>
            </a:r>
            <a:r>
              <a:rPr lang="zh-TW" altLang="en-US" sz="2400" dirty="0">
                <a:latin typeface="Kaiti TC" charset="-120"/>
                <a:ea typeface="Kaiti TC" charset="-120"/>
                <a:cs typeface="Kaiti TC" charset="-120"/>
              </a:rPr>
              <a:t>提出了人工智慧三大概念─感知、認知、行動，開始了人工智慧研究的第一</a:t>
            </a:r>
            <a:r>
              <a:rPr lang="zh-TW" altLang="en-US" sz="2400" dirty="0" smtClean="0">
                <a:latin typeface="Kaiti TC" charset="-120"/>
                <a:ea typeface="Kaiti TC" charset="-120"/>
                <a:cs typeface="Kaiti TC" charset="-120"/>
              </a:rPr>
              <a:t>階段。</a:t>
            </a:r>
            <a:endParaRPr lang="en-US" altLang="zh-TW" sz="2400" dirty="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後來</a:t>
            </a:r>
            <a:r>
              <a:rPr lang="zh-TW" altLang="en-US" sz="2400" dirty="0">
                <a:latin typeface="Kaiti TC" charset="-120"/>
                <a:ea typeface="Kaiti TC" charset="-120"/>
                <a:cs typeface="Kaiti TC" charset="-120"/>
              </a:rPr>
              <a:t>發現其實低估了人工智慧的難度，整體發展進度十分緩慢，也因此在</a:t>
            </a:r>
            <a:r>
              <a:rPr lang="en-US" altLang="zh-TW" sz="2400" dirty="0">
                <a:latin typeface="Kaiti TC" charset="-120"/>
                <a:ea typeface="Kaiti TC" charset="-120"/>
                <a:cs typeface="Kaiti TC" charset="-120"/>
              </a:rPr>
              <a:t>1973</a:t>
            </a:r>
            <a:r>
              <a:rPr lang="zh-TW" altLang="en-US" sz="2400" dirty="0">
                <a:latin typeface="Kaiti TC" charset="-120"/>
                <a:ea typeface="Kaiti TC" charset="-120"/>
                <a:cs typeface="Kaiti TC" charset="-120"/>
              </a:rPr>
              <a:t>年英國跟美國政府停止了這方面的撥款，人工智慧也因此沈寂了一陣子</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154851914"/>
      </p:ext>
    </p:extLst>
  </p:cSld>
  <p:clrMapOvr>
    <a:masterClrMapping/>
  </p:clrMapOvr>
  <p:transition spd="slow">
    <p:randomBar dir="ver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1</a:t>
            </a:r>
            <a:r>
              <a:rPr lang="en-US" altLang="zh-TW" sz="4400" dirty="0" smtClean="0">
                <a:solidFill>
                  <a:srgbClr val="663300"/>
                </a:solidFill>
                <a:effectLst/>
                <a:latin typeface="Arial" pitchFamily="34" charset="0"/>
                <a:ea typeface="標楷體" pitchFamily="65" charset="-120"/>
                <a:cs typeface="Arial" pitchFamily="34" charset="0"/>
              </a:rPr>
              <a:t>-1</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人工智慧與物聯網的前世今生</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42938" y="1752600"/>
            <a:ext cx="7929562" cy="489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TW" altLang="en-US" sz="2400" dirty="0" smtClean="0">
              <a:latin typeface="Kaiti TC" charset="-120"/>
              <a:ea typeface="Kaiti TC" charset="-120"/>
              <a:cs typeface="Kaiti TC" charset="-120"/>
            </a:endParaRPr>
          </a:p>
          <a:p>
            <a:pPr marL="342900" indent="-342900">
              <a:buClr>
                <a:srgbClr val="0099CC"/>
              </a:buClr>
              <a:buFont typeface="Arial" charset="0"/>
              <a:buChar char="•"/>
            </a:pPr>
            <a:r>
              <a:rPr lang="en-US" altLang="zh-TW" sz="2400" dirty="0">
                <a:latin typeface="Kaiti TC" charset="-120"/>
                <a:ea typeface="Kaiti TC" charset="-120"/>
                <a:cs typeface="Kaiti TC" charset="-120"/>
              </a:rPr>
              <a:t>1980</a:t>
            </a:r>
            <a:r>
              <a:rPr lang="zh-TW" altLang="en-US" sz="2400" dirty="0">
                <a:latin typeface="Kaiti TC" charset="-120"/>
                <a:ea typeface="Kaiti TC" charset="-120"/>
                <a:cs typeface="Kaiti TC" charset="-120"/>
              </a:rPr>
              <a:t>年，「專家系統」這一類的人工智慧程式，用來做知識處理的工具成了當時的主流，全世界開始採納，人工智慧盛行的第二階段開始。專家系統是依據一組從專門知識中推演出的邏輯規則在某一特定領域回答或解決問題。但也因為專家系統使用領域的局限性，在</a:t>
            </a:r>
            <a:r>
              <a:rPr lang="en-US" altLang="zh-TW" sz="2400" dirty="0">
                <a:latin typeface="Kaiti TC" charset="-120"/>
                <a:ea typeface="Kaiti TC" charset="-120"/>
                <a:cs typeface="Kaiti TC" charset="-120"/>
              </a:rPr>
              <a:t>1988</a:t>
            </a:r>
            <a:r>
              <a:rPr lang="zh-TW" altLang="en-US" sz="2400" dirty="0">
                <a:latin typeface="Kaiti TC" charset="-120"/>
                <a:ea typeface="Kaiti TC" charset="-120"/>
                <a:cs typeface="Kaiti TC" charset="-120"/>
              </a:rPr>
              <a:t>年開始衰退，人工智慧又再度沈寂</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en-US" altLang="zh-TW" sz="2400" dirty="0">
                <a:latin typeface="Kaiti TC" charset="-120"/>
                <a:ea typeface="Kaiti TC" charset="-120"/>
                <a:cs typeface="Kaiti TC" charset="-120"/>
              </a:rPr>
              <a:t>1993</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IBM</a:t>
            </a:r>
            <a:r>
              <a:rPr lang="zh-TW" altLang="en-US" sz="2400" dirty="0">
                <a:latin typeface="Kaiti TC" charset="-120"/>
                <a:ea typeface="Kaiti TC" charset="-120"/>
                <a:cs typeface="Kaiti TC" charset="-120"/>
              </a:rPr>
              <a:t>深藍電腦開始跟人類下西洋棋，並於</a:t>
            </a:r>
            <a:r>
              <a:rPr lang="en-US" altLang="zh-TW" sz="2400" dirty="0">
                <a:latin typeface="Kaiti TC" charset="-120"/>
                <a:ea typeface="Kaiti TC" charset="-120"/>
                <a:cs typeface="Kaiti TC" charset="-120"/>
              </a:rPr>
              <a:t>1997</a:t>
            </a:r>
            <a:r>
              <a:rPr lang="zh-TW" altLang="en-US" sz="2400" dirty="0">
                <a:latin typeface="Kaiti TC" charset="-120"/>
                <a:ea typeface="Kaiti TC" charset="-120"/>
                <a:cs typeface="Kaiti TC" charset="-120"/>
              </a:rPr>
              <a:t>年戰勝人類西洋棋王，吸引了世人的注意力，因此盛行的第三階段開始了。深藍電腦是利用它強而有力的計算能力，把所有的可能棋步都算出來，藉此打敗了人類棋王。</a:t>
            </a:r>
            <a:endParaRPr lang="en-US" altLang="zh-TW" sz="2400" dirty="0">
              <a:latin typeface="Kaiti TC" charset="-120"/>
              <a:ea typeface="Kaiti TC" charset="-120"/>
              <a:cs typeface="Kaiti TC" charset="-120"/>
            </a:endParaRPr>
          </a:p>
          <a:p>
            <a:r>
              <a:rPr lang="zh-TW" altLang="en-US" sz="2400" dirty="0"/>
              <a:t/>
            </a:r>
            <a:br>
              <a:rPr lang="zh-TW" altLang="en-US" sz="2400" dirty="0"/>
            </a:br>
            <a:endParaRPr lang="zh-TW" altLang="en-US" sz="2400" dirty="0"/>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2023803678"/>
      </p:ext>
    </p:extLst>
  </p:cSld>
  <p:clrMapOvr>
    <a:masterClrMapping/>
  </p:clrMapOvr>
  <p:transition spd="slow">
    <p:randomBar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1</a:t>
            </a:r>
            <a:r>
              <a:rPr lang="en-US" altLang="zh-TW" sz="4400" dirty="0" smtClean="0">
                <a:solidFill>
                  <a:srgbClr val="663300"/>
                </a:solidFill>
                <a:effectLst/>
                <a:latin typeface="Arial" pitchFamily="34" charset="0"/>
                <a:ea typeface="標楷體" pitchFamily="65" charset="-120"/>
                <a:cs typeface="Arial" pitchFamily="34" charset="0"/>
              </a:rPr>
              <a:t>-1</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人工智慧與物聯網的前世今生</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42938" y="1752600"/>
            <a:ext cx="7929562"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TW" altLang="en-US" sz="2400" dirty="0" smtClean="0">
              <a:latin typeface="Kaiti TC" charset="-120"/>
              <a:ea typeface="Kaiti TC" charset="-120"/>
              <a:cs typeface="Kaiti TC" charset="-120"/>
            </a:endParaRPr>
          </a:p>
          <a:p>
            <a:pPr marL="342900" indent="-342900">
              <a:buClr>
                <a:srgbClr val="0099CC"/>
              </a:buClr>
              <a:buFont typeface="Arial" charset="0"/>
              <a:buChar char="•"/>
            </a:pPr>
            <a:r>
              <a:rPr lang="en-US" altLang="zh-TW" sz="2400" dirty="0" smtClean="0">
                <a:latin typeface="Kaiti TC" charset="-120"/>
                <a:ea typeface="Kaiti TC" charset="-120"/>
                <a:cs typeface="Kaiti TC" charset="-120"/>
              </a:rPr>
              <a:t>2004</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DARPA</a:t>
            </a:r>
            <a:r>
              <a:rPr lang="zh-TW" altLang="en-US" sz="2400" dirty="0">
                <a:latin typeface="Kaiti TC" charset="-120"/>
                <a:ea typeface="Kaiti TC" charset="-120"/>
                <a:cs typeface="Kaiti TC" charset="-120"/>
              </a:rPr>
              <a:t>（美國國防高等研究計劃署）在內華達州的沙漠開始舉辦無人駕駛車穿越</a:t>
            </a:r>
            <a:r>
              <a:rPr lang="en-US" altLang="zh-TW" sz="2400" dirty="0">
                <a:latin typeface="Kaiti TC" charset="-120"/>
                <a:ea typeface="Kaiti TC" charset="-120"/>
                <a:cs typeface="Kaiti TC" charset="-120"/>
              </a:rPr>
              <a:t>212</a:t>
            </a:r>
            <a:r>
              <a:rPr lang="zh-TW" altLang="en-US" sz="2400" dirty="0">
                <a:latin typeface="Kaiti TC" charset="-120"/>
                <a:ea typeface="Kaiti TC" charset="-120"/>
                <a:cs typeface="Kaiti TC" charset="-120"/>
              </a:rPr>
              <a:t>公里的競賽，在</a:t>
            </a:r>
            <a:r>
              <a:rPr lang="en-US" altLang="zh-TW" sz="2400" dirty="0">
                <a:latin typeface="Kaiti TC" charset="-120"/>
                <a:ea typeface="Kaiti TC" charset="-120"/>
                <a:cs typeface="Kaiti TC" charset="-120"/>
              </a:rPr>
              <a:t>2005</a:t>
            </a:r>
            <a:r>
              <a:rPr lang="zh-TW" altLang="en-US" sz="2400" dirty="0">
                <a:latin typeface="Kaiti TC" charset="-120"/>
                <a:ea typeface="Kaiti TC" charset="-120"/>
                <a:cs typeface="Kaiti TC" charset="-120"/>
              </a:rPr>
              <a:t>年就有四輛用電腦控制、雷射導引無人車完成，這也讓</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在</a:t>
            </a:r>
            <a:r>
              <a:rPr lang="en-US" altLang="zh-TW" sz="2400" dirty="0">
                <a:latin typeface="Kaiti TC" charset="-120"/>
                <a:ea typeface="Kaiti TC" charset="-120"/>
                <a:cs typeface="Kaiti TC" charset="-120"/>
              </a:rPr>
              <a:t>2009</a:t>
            </a:r>
            <a:r>
              <a:rPr lang="zh-TW" altLang="en-US" sz="2400" dirty="0">
                <a:latin typeface="Kaiti TC" charset="-120"/>
                <a:ea typeface="Kaiti TC" charset="-120"/>
                <a:cs typeface="Kaiti TC" charset="-120"/>
              </a:rPr>
              <a:t>年開始了他們的自動駕駛車專案計畫</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en-US" altLang="zh-TW" sz="2400" dirty="0" smtClean="0">
                <a:latin typeface="Kaiti TC" charset="-120"/>
                <a:ea typeface="Kaiti TC" charset="-120"/>
                <a:cs typeface="Kaiti TC" charset="-120"/>
              </a:rPr>
              <a:t>2011</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開始跟史丹佛教授</a:t>
            </a:r>
            <a:r>
              <a:rPr lang="en-US" altLang="zh-TW" sz="2400" dirty="0">
                <a:latin typeface="Kaiti TC" charset="-120"/>
                <a:ea typeface="Kaiti TC" charset="-120"/>
                <a:cs typeface="Kaiti TC" charset="-120"/>
              </a:rPr>
              <a:t>Andrew Ng</a:t>
            </a:r>
            <a:r>
              <a:rPr lang="zh-TW" altLang="en-US" sz="2400" dirty="0">
                <a:latin typeface="Kaiti TC" charset="-120"/>
                <a:ea typeface="Kaiti TC" charset="-120"/>
                <a:cs typeface="Kaiti TC" charset="-120"/>
              </a:rPr>
              <a:t>（吳恩達）合作</a:t>
            </a:r>
            <a:r>
              <a:rPr lang="en-US" altLang="zh-TW" sz="2400" dirty="0">
                <a:latin typeface="Kaiti TC" charset="-120"/>
                <a:ea typeface="Kaiti TC" charset="-120"/>
                <a:cs typeface="Kaiti TC" charset="-120"/>
              </a:rPr>
              <a:t>Google </a:t>
            </a:r>
            <a:r>
              <a:rPr lang="zh-TW" altLang="en-US" sz="2400" dirty="0">
                <a:latin typeface="Kaiti TC" charset="-120"/>
                <a:ea typeface="Kaiti TC" charset="-120"/>
                <a:cs typeface="Kaiti TC" charset="-120"/>
              </a:rPr>
              <a:t>大腦計畫，</a:t>
            </a:r>
            <a:r>
              <a:rPr lang="en-US" altLang="zh-TW" sz="2400" dirty="0">
                <a:latin typeface="Kaiti TC" charset="-120"/>
                <a:ea typeface="Kaiti TC" charset="-120"/>
                <a:cs typeface="Kaiti TC" charset="-120"/>
              </a:rPr>
              <a:t>2012</a:t>
            </a:r>
            <a:r>
              <a:rPr lang="zh-TW" altLang="en-US" sz="2400" dirty="0">
                <a:latin typeface="Kaiti TC" charset="-120"/>
                <a:ea typeface="Kaiti TC" charset="-120"/>
                <a:cs typeface="Kaiti TC" charset="-120"/>
              </a:rPr>
              <a:t>年成功完成從大量</a:t>
            </a:r>
            <a:r>
              <a:rPr lang="en-US" altLang="zh-TW" sz="2400" dirty="0" err="1">
                <a:latin typeface="Kaiti TC" charset="-120"/>
                <a:ea typeface="Kaiti TC" charset="-120"/>
                <a:cs typeface="Kaiti TC" charset="-120"/>
              </a:rPr>
              <a:t>Youtube</a:t>
            </a:r>
            <a:r>
              <a:rPr lang="zh-TW" altLang="en-US" sz="2400" dirty="0">
                <a:latin typeface="Kaiti TC" charset="-120"/>
                <a:ea typeface="Kaiti TC" charset="-120"/>
                <a:cs typeface="Kaiti TC" charset="-120"/>
              </a:rPr>
              <a:t>影片中識別出有貓的一千多萬張數位影像</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en-US" altLang="zh-TW" sz="2400" dirty="0">
                <a:latin typeface="Kaiti TC" charset="-120"/>
                <a:ea typeface="Kaiti TC" charset="-120"/>
                <a:cs typeface="Kaiti TC" charset="-120"/>
              </a:rPr>
              <a:t>2011</a:t>
            </a:r>
            <a:r>
              <a:rPr lang="zh-TW" altLang="en-US" sz="2400" dirty="0">
                <a:latin typeface="Kaiti TC" charset="-120"/>
                <a:ea typeface="Kaiti TC" charset="-120"/>
                <a:cs typeface="Kaiti TC" charset="-120"/>
              </a:rPr>
              <a:t>年</a:t>
            </a:r>
            <a:r>
              <a:rPr lang="en-US" altLang="zh-TW" sz="2400" dirty="0">
                <a:latin typeface="Kaiti TC" charset="-120"/>
                <a:ea typeface="Kaiti TC" charset="-120"/>
                <a:cs typeface="Kaiti TC" charset="-120"/>
              </a:rPr>
              <a:t>IBM Watson</a:t>
            </a:r>
            <a:r>
              <a:rPr lang="zh-TW" altLang="en-US" sz="2400" dirty="0">
                <a:latin typeface="Kaiti TC" charset="-120"/>
                <a:ea typeface="Kaiti TC" charset="-120"/>
                <a:cs typeface="Kaiti TC" charset="-120"/>
              </a:rPr>
              <a:t>超級電腦在美國的問答節目競賽</a:t>
            </a:r>
            <a:r>
              <a:rPr lang="en-US" altLang="zh-TW" sz="2400" dirty="0">
                <a:latin typeface="Kaiti TC" charset="-120"/>
                <a:ea typeface="Kaiti TC" charset="-120"/>
                <a:cs typeface="Kaiti TC" charset="-120"/>
              </a:rPr>
              <a:t>Jeopardy</a:t>
            </a:r>
            <a:r>
              <a:rPr lang="zh-TW" altLang="en-US" sz="2400" dirty="0">
                <a:latin typeface="Kaiti TC" charset="-120"/>
                <a:ea typeface="Kaiti TC" charset="-120"/>
                <a:cs typeface="Kaiti TC" charset="-120"/>
              </a:rPr>
              <a:t>（危險邊緣）打敗了兩大人類常勝冠軍，接下來</a:t>
            </a:r>
            <a:r>
              <a:rPr lang="en-US" altLang="zh-TW" sz="2400" dirty="0">
                <a:latin typeface="Kaiti TC" charset="-120"/>
                <a:ea typeface="Kaiti TC" charset="-120"/>
                <a:cs typeface="Kaiti TC" charset="-120"/>
              </a:rPr>
              <a:t>Watson</a:t>
            </a:r>
            <a:r>
              <a:rPr lang="zh-TW" altLang="en-US" sz="2400" dirty="0">
                <a:latin typeface="Kaiti TC" charset="-120"/>
                <a:ea typeface="Kaiti TC" charset="-120"/>
                <a:cs typeface="Kaiti TC" charset="-120"/>
              </a:rPr>
              <a:t>開始跟醫療院所合作，協助醫療診斷，並於</a:t>
            </a:r>
            <a:r>
              <a:rPr lang="en-US" altLang="zh-TW" sz="2400" dirty="0">
                <a:latin typeface="Kaiti TC" charset="-120"/>
                <a:ea typeface="Kaiti TC" charset="-120"/>
                <a:cs typeface="Kaiti TC" charset="-120"/>
              </a:rPr>
              <a:t>2016</a:t>
            </a:r>
            <a:r>
              <a:rPr lang="zh-TW" altLang="en-US" sz="2400" dirty="0">
                <a:latin typeface="Kaiti TC" charset="-120"/>
                <a:ea typeface="Kaiti TC" charset="-120"/>
                <a:cs typeface="Kaiti TC" charset="-120"/>
              </a:rPr>
              <a:t>年協助醫生救治了</a:t>
            </a:r>
            <a:r>
              <a:rPr lang="en-US" altLang="zh-TW" sz="2400" dirty="0">
                <a:latin typeface="Kaiti TC" charset="-120"/>
                <a:ea typeface="Kaiti TC" charset="-120"/>
                <a:cs typeface="Kaiti TC" charset="-120"/>
              </a:rPr>
              <a:t>66</a:t>
            </a:r>
            <a:r>
              <a:rPr lang="zh-TW" altLang="en-US" sz="2400" dirty="0">
                <a:latin typeface="Kaiti TC" charset="-120"/>
                <a:ea typeface="Kaiti TC" charset="-120"/>
                <a:cs typeface="Kaiti TC" charset="-120"/>
              </a:rPr>
              <a:t>歲日本女性癌症病患山下女士</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889051685"/>
      </p:ext>
    </p:extLst>
  </p:cSld>
  <p:clrMapOvr>
    <a:masterClrMapping/>
  </p:clrMapOvr>
  <p:transition spd="slow">
    <p:randomBar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1</a:t>
            </a:r>
            <a:r>
              <a:rPr lang="en-US" altLang="zh-TW" sz="4400" dirty="0" smtClean="0">
                <a:solidFill>
                  <a:srgbClr val="663300"/>
                </a:solidFill>
                <a:effectLst/>
                <a:latin typeface="Arial" pitchFamily="34" charset="0"/>
                <a:ea typeface="標楷體" pitchFamily="65" charset="-120"/>
                <a:cs typeface="Arial" pitchFamily="34" charset="0"/>
              </a:rPr>
              <a:t>-1</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人工智慧與物聯網的前世今生</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42938" y="1752600"/>
            <a:ext cx="7929562"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TW" altLang="en-US" sz="2400" dirty="0" smtClean="0">
              <a:latin typeface="Kaiti TC" charset="-120"/>
              <a:ea typeface="Kaiti TC" charset="-120"/>
              <a:cs typeface="Kaiti TC" charset="-120"/>
            </a:endParaRPr>
          </a:p>
          <a:p>
            <a:pPr marL="342900" indent="-342900">
              <a:buClr>
                <a:srgbClr val="0099CC"/>
              </a:buClr>
              <a:buFont typeface="Arial" charset="0"/>
              <a:buChar char="•"/>
            </a:pPr>
            <a:r>
              <a:rPr lang="en-US" altLang="zh-TW" sz="2400" dirty="0" smtClean="0">
                <a:latin typeface="Kaiti TC" charset="-120"/>
                <a:ea typeface="Kaiti TC" charset="-120"/>
                <a:cs typeface="Kaiti TC" charset="-120"/>
              </a:rPr>
              <a:t>2012</a:t>
            </a:r>
            <a:r>
              <a:rPr lang="zh-TW" altLang="en-US" sz="2400" dirty="0">
                <a:latin typeface="Kaiti TC" charset="-120"/>
                <a:ea typeface="Kaiti TC" charset="-120"/>
                <a:cs typeface="Kaiti TC" charset="-120"/>
              </a:rPr>
              <a:t>年，蘋果公司開始在</a:t>
            </a:r>
            <a:r>
              <a:rPr lang="en-US" altLang="zh-TW" sz="2400" dirty="0">
                <a:latin typeface="Kaiti TC" charset="-120"/>
                <a:ea typeface="Kaiti TC" charset="-120"/>
                <a:cs typeface="Kaiti TC" charset="-120"/>
              </a:rPr>
              <a:t>iPhone</a:t>
            </a:r>
            <a:r>
              <a:rPr lang="zh-TW" altLang="en-US" sz="2400" dirty="0">
                <a:latin typeface="Kaiti TC" charset="-120"/>
                <a:ea typeface="Kaiti TC" charset="-120"/>
                <a:cs typeface="Kaiti TC" charset="-120"/>
              </a:rPr>
              <a:t>等設備上推出雲端人工智慧</a:t>
            </a:r>
            <a:r>
              <a:rPr lang="en-US" altLang="zh-TW" sz="2400" dirty="0">
                <a:latin typeface="Kaiti TC" charset="-120"/>
                <a:ea typeface="Kaiti TC" charset="-120"/>
                <a:cs typeface="Kaiti TC" charset="-120"/>
              </a:rPr>
              <a:t>Siri</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在</a:t>
            </a:r>
            <a:r>
              <a:rPr lang="en-US" altLang="zh-TW" sz="2400" dirty="0">
                <a:latin typeface="Kaiti TC" charset="-120"/>
                <a:ea typeface="Kaiti TC" charset="-120"/>
                <a:cs typeface="Kaiti TC" charset="-120"/>
              </a:rPr>
              <a:t>2013</a:t>
            </a:r>
            <a:r>
              <a:rPr lang="zh-TW" altLang="en-US" sz="2400" dirty="0">
                <a:latin typeface="Kaiti TC" charset="-120"/>
                <a:ea typeface="Kaiti TC" charset="-120"/>
                <a:cs typeface="Kaiti TC" charset="-120"/>
              </a:rPr>
              <a:t>年也推出</a:t>
            </a:r>
            <a:r>
              <a:rPr lang="en-US" altLang="zh-TW" sz="2400" dirty="0">
                <a:latin typeface="Kaiti TC" charset="-120"/>
                <a:ea typeface="Kaiti TC" charset="-120"/>
                <a:cs typeface="Kaiti TC" charset="-120"/>
              </a:rPr>
              <a:t>Google Now</a:t>
            </a:r>
            <a:r>
              <a:rPr lang="zh-TW" altLang="en-US" sz="2400" dirty="0">
                <a:latin typeface="Kaiti TC" charset="-120"/>
                <a:ea typeface="Kaiti TC" charset="-120"/>
                <a:cs typeface="Kaiti TC" charset="-120"/>
              </a:rPr>
              <a:t>，連網後智慧型手機上就可以提供與人類對答的人工智慧</a:t>
            </a:r>
            <a:r>
              <a:rPr lang="zh-TW" altLang="en-US" sz="2400" dirty="0" smtClean="0">
                <a:latin typeface="Kaiti TC" charset="-120"/>
                <a:ea typeface="Kaiti TC" charset="-120"/>
                <a:cs typeface="Kaiti TC" charset="-120"/>
              </a:rPr>
              <a:t>了</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en-US" altLang="zh-TW" sz="2400" dirty="0" smtClean="0">
                <a:latin typeface="Kaiti TC" charset="-120"/>
                <a:ea typeface="Kaiti TC" charset="-120"/>
                <a:cs typeface="Kaiti TC" charset="-120"/>
              </a:rPr>
              <a:t>2017</a:t>
            </a:r>
            <a:r>
              <a:rPr lang="zh-TW" altLang="en-US" sz="2400" dirty="0">
                <a:latin typeface="Kaiti TC" charset="-120"/>
                <a:ea typeface="Kaiti TC" charset="-120"/>
                <a:cs typeface="Kaiti TC" charset="-120"/>
              </a:rPr>
              <a:t>年蘋果公司更提出了 </a:t>
            </a:r>
            <a:r>
              <a:rPr lang="en-US" altLang="zh-TW" sz="2400" dirty="0">
                <a:latin typeface="Kaiti TC" charset="-120"/>
                <a:ea typeface="Kaiti TC" charset="-120"/>
                <a:cs typeface="Kaiti TC" charset="-120"/>
              </a:rPr>
              <a:t>iPhone X</a:t>
            </a:r>
            <a:r>
              <a:rPr lang="zh-TW" altLang="en-US" sz="2400" dirty="0">
                <a:latin typeface="Kaiti TC" charset="-120"/>
                <a:ea typeface="Kaiti TC" charset="-120"/>
                <a:cs typeface="Kaiti TC" charset="-120"/>
              </a:rPr>
              <a:t>手機端的影像辨識人工智慧晶片</a:t>
            </a:r>
            <a:r>
              <a:rPr lang="en-US" altLang="zh-TW" sz="2400" dirty="0">
                <a:latin typeface="Kaiti TC" charset="-120"/>
                <a:ea typeface="Kaiti TC" charset="-120"/>
                <a:cs typeface="Kaiti TC" charset="-120"/>
              </a:rPr>
              <a:t>A11Bionic</a:t>
            </a:r>
            <a:r>
              <a:rPr lang="zh-TW" altLang="en-US" sz="2400" dirty="0">
                <a:latin typeface="Kaiti TC" charset="-120"/>
                <a:ea typeface="Kaiti TC" charset="-120"/>
                <a:cs typeface="Kaiti TC" charset="-120"/>
              </a:rPr>
              <a:t>及影像辨識模組，讓大家了解到，手機端也可以不用連網就有人工智慧應用。 </a:t>
            </a:r>
            <a:endParaRPr lang="en-US" altLang="zh-TW" sz="2400" dirty="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319277272"/>
      </p:ext>
    </p:extLst>
  </p:cSld>
  <p:clrMapOvr>
    <a:masterClrMapping/>
  </p:clrMapOvr>
  <p:transition spd="slow">
    <p:randomBar dir="ver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1</a:t>
            </a:r>
            <a:r>
              <a:rPr lang="en-US" altLang="zh-TW" sz="4400" dirty="0" smtClean="0">
                <a:solidFill>
                  <a:srgbClr val="663300"/>
                </a:solidFill>
                <a:effectLst/>
                <a:latin typeface="Arial" pitchFamily="34" charset="0"/>
                <a:ea typeface="標楷體" pitchFamily="65" charset="-120"/>
                <a:cs typeface="Arial" pitchFamily="34" charset="0"/>
              </a:rPr>
              <a:t>-1</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人工智慧與物聯網的前世今生</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42938" y="1752600"/>
            <a:ext cx="7929562"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TW" altLang="en-US" sz="2400" dirty="0" smtClean="0">
              <a:latin typeface="Kaiti TC" charset="-120"/>
              <a:ea typeface="Kaiti TC" charset="-120"/>
              <a:cs typeface="Kaiti TC" charset="-120"/>
            </a:endParaRPr>
          </a:p>
          <a:p>
            <a:pPr marL="342900" indent="-342900">
              <a:buClr>
                <a:srgbClr val="0099CC"/>
              </a:buClr>
              <a:buFont typeface="Arial" charset="0"/>
              <a:buChar char="•"/>
            </a:pPr>
            <a:r>
              <a:rPr lang="en-US" altLang="zh-TW" sz="2400" dirty="0" smtClean="0">
                <a:latin typeface="Kaiti TC" charset="-120"/>
                <a:ea typeface="Kaiti TC" charset="-120"/>
                <a:cs typeface="Kaiti TC" charset="-120"/>
              </a:rPr>
              <a:t>2012</a:t>
            </a:r>
            <a:r>
              <a:rPr lang="zh-TW" altLang="en-US" sz="2400" dirty="0">
                <a:latin typeface="Kaiti TC" charset="-120"/>
                <a:ea typeface="Kaiti TC" charset="-120"/>
                <a:cs typeface="Kaiti TC" charset="-120"/>
              </a:rPr>
              <a:t>年，蘋果公司開始在</a:t>
            </a:r>
            <a:r>
              <a:rPr lang="en-US" altLang="zh-TW" sz="2400" dirty="0">
                <a:latin typeface="Kaiti TC" charset="-120"/>
                <a:ea typeface="Kaiti TC" charset="-120"/>
                <a:cs typeface="Kaiti TC" charset="-120"/>
              </a:rPr>
              <a:t>iPhone</a:t>
            </a:r>
            <a:r>
              <a:rPr lang="zh-TW" altLang="en-US" sz="2400" dirty="0">
                <a:latin typeface="Kaiti TC" charset="-120"/>
                <a:ea typeface="Kaiti TC" charset="-120"/>
                <a:cs typeface="Kaiti TC" charset="-120"/>
              </a:rPr>
              <a:t>等設備上推出雲端人工智慧</a:t>
            </a:r>
            <a:r>
              <a:rPr lang="en-US" altLang="zh-TW" sz="2400" dirty="0">
                <a:latin typeface="Kaiti TC" charset="-120"/>
                <a:ea typeface="Kaiti TC" charset="-120"/>
                <a:cs typeface="Kaiti TC" charset="-120"/>
              </a:rPr>
              <a:t>Siri</a:t>
            </a:r>
            <a:r>
              <a:rPr lang="zh-TW" altLang="en-US" sz="2400" dirty="0">
                <a:latin typeface="Kaiti TC" charset="-120"/>
                <a:ea typeface="Kaiti TC" charset="-120"/>
                <a:cs typeface="Kaiti TC" charset="-120"/>
              </a:rPr>
              <a:t>，</a:t>
            </a:r>
            <a:r>
              <a:rPr lang="en-US" altLang="zh-TW" sz="2400" dirty="0">
                <a:latin typeface="Kaiti TC" charset="-120"/>
                <a:ea typeface="Kaiti TC" charset="-120"/>
                <a:cs typeface="Kaiti TC" charset="-120"/>
              </a:rPr>
              <a:t>Google</a:t>
            </a:r>
            <a:r>
              <a:rPr lang="zh-TW" altLang="en-US" sz="2400" dirty="0">
                <a:latin typeface="Kaiti TC" charset="-120"/>
                <a:ea typeface="Kaiti TC" charset="-120"/>
                <a:cs typeface="Kaiti TC" charset="-120"/>
              </a:rPr>
              <a:t>在</a:t>
            </a:r>
            <a:r>
              <a:rPr lang="en-US" altLang="zh-TW" sz="2400" dirty="0">
                <a:latin typeface="Kaiti TC" charset="-120"/>
                <a:ea typeface="Kaiti TC" charset="-120"/>
                <a:cs typeface="Kaiti TC" charset="-120"/>
              </a:rPr>
              <a:t>2013</a:t>
            </a:r>
            <a:r>
              <a:rPr lang="zh-TW" altLang="en-US" sz="2400" dirty="0">
                <a:latin typeface="Kaiti TC" charset="-120"/>
                <a:ea typeface="Kaiti TC" charset="-120"/>
                <a:cs typeface="Kaiti TC" charset="-120"/>
              </a:rPr>
              <a:t>年也推出</a:t>
            </a:r>
            <a:r>
              <a:rPr lang="en-US" altLang="zh-TW" sz="2400" dirty="0">
                <a:latin typeface="Kaiti TC" charset="-120"/>
                <a:ea typeface="Kaiti TC" charset="-120"/>
                <a:cs typeface="Kaiti TC" charset="-120"/>
              </a:rPr>
              <a:t>Google Now</a:t>
            </a:r>
            <a:r>
              <a:rPr lang="zh-TW" altLang="en-US" sz="2400" dirty="0">
                <a:latin typeface="Kaiti TC" charset="-120"/>
                <a:ea typeface="Kaiti TC" charset="-120"/>
                <a:cs typeface="Kaiti TC" charset="-120"/>
              </a:rPr>
              <a:t>，連網後智慧型手機上就可以提供與人類對答的人工智慧</a:t>
            </a:r>
            <a:r>
              <a:rPr lang="zh-TW" altLang="en-US" sz="2400" dirty="0" smtClean="0">
                <a:latin typeface="Kaiti TC" charset="-120"/>
                <a:ea typeface="Kaiti TC" charset="-120"/>
                <a:cs typeface="Kaiti TC" charset="-120"/>
              </a:rPr>
              <a:t>了</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en-US" altLang="zh-TW" sz="2400" dirty="0" smtClean="0">
                <a:latin typeface="Kaiti TC" charset="-120"/>
                <a:ea typeface="Kaiti TC" charset="-120"/>
                <a:cs typeface="Kaiti TC" charset="-120"/>
              </a:rPr>
              <a:t>2017</a:t>
            </a:r>
            <a:r>
              <a:rPr lang="zh-TW" altLang="en-US" sz="2400" dirty="0">
                <a:latin typeface="Kaiti TC" charset="-120"/>
                <a:ea typeface="Kaiti TC" charset="-120"/>
                <a:cs typeface="Kaiti TC" charset="-120"/>
              </a:rPr>
              <a:t>年蘋果公司更提出了 </a:t>
            </a:r>
            <a:r>
              <a:rPr lang="en-US" altLang="zh-TW" sz="2400" dirty="0">
                <a:latin typeface="Kaiti TC" charset="-120"/>
                <a:ea typeface="Kaiti TC" charset="-120"/>
                <a:cs typeface="Kaiti TC" charset="-120"/>
              </a:rPr>
              <a:t>iPhone X</a:t>
            </a:r>
            <a:r>
              <a:rPr lang="zh-TW" altLang="en-US" sz="2400" dirty="0">
                <a:latin typeface="Kaiti TC" charset="-120"/>
                <a:ea typeface="Kaiti TC" charset="-120"/>
                <a:cs typeface="Kaiti TC" charset="-120"/>
              </a:rPr>
              <a:t>手機端的影像辨識人工智慧晶片</a:t>
            </a:r>
            <a:r>
              <a:rPr lang="en-US" altLang="zh-TW" sz="2400" dirty="0">
                <a:latin typeface="Kaiti TC" charset="-120"/>
                <a:ea typeface="Kaiti TC" charset="-120"/>
                <a:cs typeface="Kaiti TC" charset="-120"/>
              </a:rPr>
              <a:t>A11Bionic</a:t>
            </a:r>
            <a:r>
              <a:rPr lang="zh-TW" altLang="en-US" sz="2400" dirty="0">
                <a:latin typeface="Kaiti TC" charset="-120"/>
                <a:ea typeface="Kaiti TC" charset="-120"/>
                <a:cs typeface="Kaiti TC" charset="-120"/>
              </a:rPr>
              <a:t>及影像辨識模組，讓大家了解到，手機端也可以不用連網就有人工智慧應用。 </a:t>
            </a:r>
            <a:endParaRPr lang="en-US" altLang="zh-TW" sz="2400" dirty="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959916358"/>
      </p:ext>
    </p:extLst>
  </p:cSld>
  <p:clrMapOvr>
    <a:masterClrMapping/>
  </p:clrMapOvr>
  <p:transition spd="slow">
    <p:randomBar dir="ver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0" y="696913"/>
            <a:ext cx="9144000" cy="1295400"/>
          </a:xfrm>
        </p:spPr>
        <p:txBody>
          <a:bodyPr/>
          <a:lstStyle/>
          <a:p>
            <a:pPr algn="ctr" eaLnBrk="1" hangingPunct="1">
              <a:defRPr/>
            </a:pPr>
            <a:r>
              <a:rPr lang="en-US" altLang="zh-TW" sz="4400" dirty="0">
                <a:solidFill>
                  <a:srgbClr val="663300"/>
                </a:solidFill>
                <a:effectLst/>
                <a:latin typeface="Arial" pitchFamily="34" charset="0"/>
                <a:ea typeface="標楷體" pitchFamily="65" charset="-120"/>
                <a:cs typeface="Arial" pitchFamily="34" charset="0"/>
              </a:rPr>
              <a:t>1</a:t>
            </a:r>
            <a:r>
              <a:rPr lang="en-US" altLang="zh-TW" sz="4400" dirty="0" smtClean="0">
                <a:solidFill>
                  <a:srgbClr val="663300"/>
                </a:solidFill>
                <a:effectLst/>
                <a:latin typeface="Arial" pitchFamily="34" charset="0"/>
                <a:ea typeface="標楷體" pitchFamily="65" charset="-120"/>
                <a:cs typeface="Arial" pitchFamily="34" charset="0"/>
              </a:rPr>
              <a:t>-1</a:t>
            </a:r>
            <a:r>
              <a:rPr lang="zh-TW" altLang="en-US" sz="4400" dirty="0" smtClean="0">
                <a:solidFill>
                  <a:srgbClr val="663300"/>
                </a:solidFill>
                <a:effectLst/>
                <a:latin typeface="Arial" pitchFamily="34" charset="0"/>
                <a:ea typeface="標楷體" pitchFamily="65" charset="-120"/>
                <a:cs typeface="Arial" pitchFamily="34" charset="0"/>
              </a:rPr>
              <a:t>　</a:t>
            </a:r>
            <a:r>
              <a:rPr lang="zh-TW" altLang="en-US" sz="4400" dirty="0">
                <a:solidFill>
                  <a:srgbClr val="663300"/>
                </a:solidFill>
                <a:effectLst/>
                <a:latin typeface="Arial" pitchFamily="34" charset="0"/>
                <a:ea typeface="標楷體" pitchFamily="65" charset="-120"/>
                <a:cs typeface="Arial" pitchFamily="34" charset="0"/>
              </a:rPr>
              <a:t>人工智慧與物聯網的前世今生</a:t>
            </a:r>
            <a:endParaRPr lang="zh-TW" altLang="en-US" sz="4400" dirty="0" smtClean="0">
              <a:solidFill>
                <a:srgbClr val="663300"/>
              </a:solidFill>
              <a:effectLst/>
              <a:latin typeface="Arial" pitchFamily="34" charset="0"/>
              <a:ea typeface="標楷體" pitchFamily="65" charset="-120"/>
              <a:cs typeface="Arial" pitchFamily="34" charset="0"/>
            </a:endParaRPr>
          </a:p>
        </p:txBody>
      </p:sp>
      <p:sp>
        <p:nvSpPr>
          <p:cNvPr id="13" name="矩形 9"/>
          <p:cNvSpPr>
            <a:spLocks noChangeArrowheads="1"/>
          </p:cNvSpPr>
          <p:nvPr/>
        </p:nvSpPr>
        <p:spPr bwMode="auto">
          <a:xfrm>
            <a:off x="642938" y="1752600"/>
            <a:ext cx="7929562" cy="489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TW" altLang="en-US" sz="2400" dirty="0"/>
          </a:p>
          <a:p>
            <a:pPr marL="342900" indent="-342900">
              <a:buClr>
                <a:srgbClr val="0099CC"/>
              </a:buClr>
              <a:buFont typeface="Arial" charset="0"/>
              <a:buChar char="•"/>
            </a:pPr>
            <a:r>
              <a:rPr lang="zh-TW" altLang="en-US" sz="2400" dirty="0" smtClean="0">
                <a:latin typeface="Kaiti TC" charset="-120"/>
                <a:ea typeface="Kaiti TC" charset="-120"/>
                <a:cs typeface="Kaiti TC" charset="-120"/>
              </a:rPr>
              <a:t>其中</a:t>
            </a:r>
            <a:r>
              <a:rPr lang="en-US" altLang="zh-TW" sz="2400" dirty="0" smtClean="0">
                <a:latin typeface="Kaiti TC" charset="-120"/>
                <a:ea typeface="Kaiti TC" charset="-120"/>
                <a:cs typeface="Kaiti TC" charset="-120"/>
              </a:rPr>
              <a:t>2006</a:t>
            </a:r>
            <a:r>
              <a:rPr lang="zh-TW" altLang="en-US" sz="2400" dirty="0" smtClean="0">
                <a:latin typeface="Kaiti TC" charset="-120"/>
                <a:ea typeface="Kaiti TC" charset="-120"/>
                <a:cs typeface="Kaiti TC" charset="-120"/>
              </a:rPr>
              <a:t>年開始發展的深度學習網路（機器學習的一支，而機器學習亦是人工智慧的一類）：利用類神經網路的原理，透過大量資料訓練學習，可以找出最適合的預測與觀察異常的人工智慧模式。</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其中</a:t>
            </a:r>
            <a:r>
              <a:rPr lang="en-US" altLang="zh-TW" sz="2400" dirty="0">
                <a:latin typeface="Kaiti TC" charset="-120"/>
                <a:ea typeface="Kaiti TC" charset="-120"/>
                <a:cs typeface="Kaiti TC" charset="-120"/>
              </a:rPr>
              <a:t>2006</a:t>
            </a:r>
            <a:r>
              <a:rPr lang="zh-TW" altLang="en-US" sz="2400" dirty="0">
                <a:latin typeface="Kaiti TC" charset="-120"/>
                <a:ea typeface="Kaiti TC" charset="-120"/>
                <a:cs typeface="Kaiti TC" charset="-120"/>
              </a:rPr>
              <a:t>年開始發展的深度學習</a:t>
            </a:r>
            <a:r>
              <a:rPr lang="zh-TW" altLang="en-US" sz="2400" dirty="0" smtClean="0">
                <a:latin typeface="Kaiti TC" charset="-120"/>
                <a:ea typeface="Kaiti TC" charset="-120"/>
                <a:cs typeface="Kaiti TC" charset="-120"/>
              </a:rPr>
              <a:t>網路：</a:t>
            </a:r>
            <a:r>
              <a:rPr lang="zh-TW" altLang="en-US" sz="2400" dirty="0">
                <a:latin typeface="Kaiti TC" charset="-120"/>
                <a:ea typeface="Kaiti TC" charset="-120"/>
                <a:cs typeface="Kaiti TC" charset="-120"/>
              </a:rPr>
              <a:t>利用類神經網路的原理，透過大量資料訓練學習，可以找出最適合的預測與觀察異常的人工智慧模式</a:t>
            </a:r>
            <a:r>
              <a:rPr lang="zh-TW" altLang="en-US" sz="2400" dirty="0" smtClean="0">
                <a:latin typeface="Kaiti TC" charset="-120"/>
                <a:ea typeface="Kaiti TC" charset="-120"/>
                <a:cs typeface="Kaiti TC" charset="-120"/>
              </a:rPr>
              <a:t>。</a:t>
            </a:r>
            <a:endParaRPr lang="en-US" altLang="zh-TW" sz="2400" dirty="0" smtClean="0">
              <a:latin typeface="Kaiti TC" charset="-120"/>
              <a:ea typeface="Kaiti TC" charset="-120"/>
              <a:cs typeface="Kaiti TC" charset="-120"/>
            </a:endParaRPr>
          </a:p>
          <a:p>
            <a:pPr marL="342900" indent="-342900">
              <a:buClr>
                <a:srgbClr val="0099CC"/>
              </a:buClr>
              <a:buFont typeface="Arial" charset="0"/>
              <a:buChar char="•"/>
            </a:pPr>
            <a:r>
              <a:rPr lang="zh-TW" altLang="en-US" sz="2400" dirty="0" smtClean="0">
                <a:latin typeface="Kaiti TC" charset="-120"/>
                <a:ea typeface="Kaiti TC" charset="-120"/>
                <a:cs typeface="Kaiti TC" charset="-120"/>
              </a:rPr>
              <a:t>類神經網路的</a:t>
            </a:r>
            <a:r>
              <a:rPr lang="zh-TW" altLang="en-US" sz="2400" dirty="0">
                <a:latin typeface="Kaiti TC" charset="-120"/>
                <a:ea typeface="Kaiti TC" charset="-120"/>
                <a:cs typeface="Kaiti TC" charset="-120"/>
              </a:rPr>
              <a:t>發展因為其需要大量運算而電腦能力無法跟上，而被忽視。直到近期因為電腦的運算能力增強，彼此合作的多台分散式運算系統架構強大，讓這樣的用大量運算而找出模式解，變成不再</a:t>
            </a:r>
            <a:r>
              <a:rPr lang="zh-TW" altLang="en-US" sz="2400" dirty="0" smtClean="0">
                <a:latin typeface="Kaiti TC" charset="-120"/>
                <a:ea typeface="Kaiti TC" charset="-120"/>
                <a:cs typeface="Kaiti TC" charset="-120"/>
              </a:rPr>
              <a:t>困難。</a:t>
            </a:r>
            <a:r>
              <a:rPr lang="zh-TW" altLang="en-US" sz="2400" dirty="0">
                <a:latin typeface="Kaiti TC" charset="-120"/>
                <a:ea typeface="Kaiti TC" charset="-120"/>
                <a:cs typeface="Kaiti TC" charset="-120"/>
              </a:rPr>
              <a:t>  </a:t>
            </a:r>
            <a:endParaRPr lang="en-US" altLang="zh-TW" sz="2400" dirty="0">
              <a:latin typeface="Kaiti TC" charset="-120"/>
              <a:ea typeface="Kaiti TC" charset="-120"/>
              <a:cs typeface="Kaiti TC" charset="-120"/>
            </a:endParaRPr>
          </a:p>
          <a:p>
            <a:pPr>
              <a:buClr>
                <a:srgbClr val="0099CC"/>
              </a:buClr>
            </a:pPr>
            <a:endParaRPr lang="en-US" altLang="zh-TW" sz="2400" dirty="0" smtClean="0">
              <a:latin typeface="Kaiti TC" charset="-120"/>
              <a:ea typeface="Kaiti TC" charset="-120"/>
              <a:cs typeface="Kaiti TC" charset="-120"/>
            </a:endParaRPr>
          </a:p>
        </p:txBody>
      </p:sp>
      <p:grpSp>
        <p:nvGrpSpPr>
          <p:cNvPr id="8" name="群組 7"/>
          <p:cNvGrpSpPr>
            <a:grpSpLocks/>
          </p:cNvGrpSpPr>
          <p:nvPr/>
        </p:nvGrpSpPr>
        <p:grpSpPr bwMode="auto">
          <a:xfrm>
            <a:off x="6929438" y="6280150"/>
            <a:ext cx="1857375" cy="501650"/>
            <a:chOff x="6929454" y="6356403"/>
            <a:chExt cx="1857388" cy="501621"/>
          </a:xfrm>
        </p:grpSpPr>
        <p:pic>
          <p:nvPicPr>
            <p:cNvPr id="9" name="圖片 8" descr="home_.png">
              <a:hlinkClick r:id="rId2" action="ppaction://hlinksldjump"/>
            </p:cNvPr>
            <p:cNvPicPr>
              <a:picLocks noChangeAspect="1"/>
            </p:cNvPicPr>
            <p:nvPr/>
          </p:nvPicPr>
          <p:blipFill>
            <a:blip r:embed="rId3" cstate="print"/>
            <a:srcRect/>
            <a:stretch>
              <a:fillRect/>
            </a:stretch>
          </p:blipFill>
          <p:spPr bwMode="auto">
            <a:xfrm>
              <a:off x="6929454" y="6357958"/>
              <a:ext cx="511179" cy="500066"/>
            </a:xfrm>
            <a:prstGeom prst="rect">
              <a:avLst/>
            </a:prstGeom>
            <a:noFill/>
            <a:ln w="9525">
              <a:noFill/>
              <a:miter lim="800000"/>
              <a:headEnd/>
              <a:tailEnd/>
            </a:ln>
          </p:spPr>
        </p:pic>
        <p:pic>
          <p:nvPicPr>
            <p:cNvPr id="10" name="圖片 9" descr="o_back_.png">
              <a:hlinkClick r:id="rId2" action="ppaction://hlinksldjump"/>
            </p:cNvPr>
            <p:cNvPicPr>
              <a:picLocks noChangeAspect="1"/>
            </p:cNvPicPr>
            <p:nvPr/>
          </p:nvPicPr>
          <p:blipFill>
            <a:blip r:embed="rId4" cstate="print"/>
            <a:srcRect/>
            <a:stretch>
              <a:fillRect/>
            </a:stretch>
          </p:blipFill>
          <p:spPr bwMode="auto">
            <a:xfrm>
              <a:off x="7643834" y="6357957"/>
              <a:ext cx="511179" cy="500066"/>
            </a:xfrm>
            <a:prstGeom prst="rect">
              <a:avLst/>
            </a:prstGeom>
            <a:noFill/>
            <a:ln w="9525">
              <a:noFill/>
              <a:miter lim="800000"/>
              <a:headEnd/>
              <a:tailEnd/>
            </a:ln>
          </p:spPr>
        </p:pic>
        <p:pic>
          <p:nvPicPr>
            <p:cNvPr id="12" name="圖片 10" descr="o_front_.png">
              <a:hlinkClick r:id="" action="ppaction://hlinkshowjump?jump=nextslide"/>
            </p:cNvPr>
            <p:cNvPicPr>
              <a:picLocks noChangeAspect="1"/>
            </p:cNvPicPr>
            <p:nvPr/>
          </p:nvPicPr>
          <p:blipFill>
            <a:blip r:embed="rId5" cstate="print"/>
            <a:srcRect/>
            <a:stretch>
              <a:fillRect/>
            </a:stretch>
          </p:blipFill>
          <p:spPr bwMode="auto">
            <a:xfrm>
              <a:off x="8286776" y="6356403"/>
              <a:ext cx="500066" cy="489195"/>
            </a:xfrm>
            <a:prstGeom prst="rect">
              <a:avLst/>
            </a:prstGeom>
            <a:noFill/>
            <a:ln w="9525">
              <a:noFill/>
              <a:miter lim="800000"/>
              <a:headEnd/>
              <a:tailEnd/>
            </a:ln>
          </p:spPr>
        </p:pic>
      </p:grpSp>
    </p:spTree>
    <p:extLst>
      <p:ext uri="{BB962C8B-B14F-4D97-AF65-F5344CB8AC3E}">
        <p14:creationId xmlns:p14="http://schemas.microsoft.com/office/powerpoint/2010/main" val="1291626182"/>
      </p:ext>
    </p:extLst>
  </p:cSld>
  <p:clrMapOvr>
    <a:masterClrMapping/>
  </p:clrMapOvr>
  <p:transition spd="slow">
    <p:randomBar dir="vert"/>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旅程">
  <a:themeElements>
    <a:clrScheme name="自訂 33">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0070C0"/>
      </a:hlink>
      <a:folHlink>
        <a:srgbClr val="7030A0"/>
      </a:folHlink>
    </a:clrScheme>
    <a:fontScheme name="旅程">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旅程">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訂 33">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0070C0"/>
    </a:hlink>
    <a:folHlink>
      <a:srgbClr val="7030A0"/>
    </a:folHlink>
  </a:clrScheme>
</a:themeOverride>
</file>

<file path=docProps/app.xml><?xml version="1.0" encoding="utf-8"?>
<Properties xmlns="http://schemas.openxmlformats.org/officeDocument/2006/extended-properties" xmlns:vt="http://schemas.openxmlformats.org/officeDocument/2006/docPropsVTypes">
  <Template/>
  <TotalTime>1624</TotalTime>
  <Words>2422</Words>
  <Application>Microsoft Macintosh PowerPoint</Application>
  <PresentationFormat>如螢幕大小 (4:3)</PresentationFormat>
  <Paragraphs>105</Paragraphs>
  <Slides>26</Slides>
  <Notes>0</Notes>
  <HiddenSlides>0</HiddenSlides>
  <MMClips>0</MMClips>
  <ScaleCrop>false</ScaleCrop>
  <HeadingPairs>
    <vt:vector size="6" baseType="variant">
      <vt:variant>
        <vt:lpstr>使用字型</vt:lpstr>
      </vt:variant>
      <vt:variant>
        <vt:i4>10</vt:i4>
      </vt:variant>
      <vt:variant>
        <vt:lpstr>佈景主題</vt:lpstr>
      </vt:variant>
      <vt:variant>
        <vt:i4>1</vt:i4>
      </vt:variant>
      <vt:variant>
        <vt:lpstr>投影片標題</vt:lpstr>
      </vt:variant>
      <vt:variant>
        <vt:i4>26</vt:i4>
      </vt:variant>
    </vt:vector>
  </HeadingPairs>
  <TitlesOfParts>
    <vt:vector size="37" baseType="lpstr">
      <vt:lpstr>Calibri</vt:lpstr>
      <vt:lpstr>Franklin Gothic Book</vt:lpstr>
      <vt:lpstr>Franklin Gothic Medium</vt:lpstr>
      <vt:lpstr>Kaiti TC</vt:lpstr>
      <vt:lpstr>Microsoft JhengHei</vt:lpstr>
      <vt:lpstr>Wingdings 2</vt:lpstr>
      <vt:lpstr>微軟正黑體</vt:lpstr>
      <vt:lpstr>新細明體</vt:lpstr>
      <vt:lpstr>標楷體</vt:lpstr>
      <vt:lpstr>Arial</vt:lpstr>
      <vt:lpstr>旅程</vt:lpstr>
      <vt:lpstr>PowerPoint 簡報</vt:lpstr>
      <vt:lpstr>PowerPoint 簡報</vt:lpstr>
      <vt:lpstr>1-1　人工智慧與物聯網的前世今生</vt:lpstr>
      <vt:lpstr>1-1　人工智慧與物聯網的前世今生</vt:lpstr>
      <vt:lpstr>1-1　人工智慧與物聯網的前世今生</vt:lpstr>
      <vt:lpstr>1-1　人工智慧與物聯網的前世今生</vt:lpstr>
      <vt:lpstr>1-1　人工智慧與物聯網的前世今生</vt:lpstr>
      <vt:lpstr>1-1　人工智慧與物聯網的前世今生</vt:lpstr>
      <vt:lpstr>1-1　人工智慧與物聯網的前世今生</vt:lpstr>
      <vt:lpstr>1-1　人工智慧與物聯網的前世今生</vt:lpstr>
      <vt:lpstr>1-1　人工智慧與物聯網的前世今生</vt:lpstr>
      <vt:lpstr>1-2　人工智慧在物聯網上的應用</vt:lpstr>
      <vt:lpstr>1-2　人工智慧在物聯網上的應用</vt:lpstr>
      <vt:lpstr>1-3　從業界大廠與學界動作看AIoT未來的重要性</vt:lpstr>
      <vt:lpstr>1-3　從業界大廠與學界動作看AIoT未來的重要性</vt:lpstr>
      <vt:lpstr>1-3　從業界大廠與學界動作看AIoT未來的重要性</vt:lpstr>
      <vt:lpstr>1-3　從業界大廠與學界動作看AIoT未來的重要性</vt:lpstr>
      <vt:lpstr>1-4　台灣在AIoT時代的機會</vt:lpstr>
      <vt:lpstr>1-4　台灣在AIoT時代的機會</vt:lpstr>
      <vt:lpstr>1-4　台灣在AIoT時代的機會</vt:lpstr>
      <vt:lpstr>1-5　AIoT的工具</vt:lpstr>
      <vt:lpstr>1-5　AIoT的工具</vt:lpstr>
      <vt:lpstr>1-5　AIoT的工具</vt:lpstr>
      <vt:lpstr>1-5　AIoT的工具</vt:lpstr>
      <vt:lpstr>1-5　AIoT的工具</vt:lpstr>
      <vt:lpstr>PowerPoint 簡報</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硬體簡介</dc:title>
  <dc:creator>Jean</dc:creator>
  <cp:lastModifiedBy>richardpei 自由自在</cp:lastModifiedBy>
  <cp:revision>293</cp:revision>
  <cp:lastPrinted>1601-01-01T00:00:00Z</cp:lastPrinted>
  <dcterms:created xsi:type="dcterms:W3CDTF">1601-01-01T00:00:00Z</dcterms:created>
  <dcterms:modified xsi:type="dcterms:W3CDTF">2018-06-20T04:27:34Z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